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284" r:id="rId2"/>
    <p:sldId id="315" r:id="rId3"/>
    <p:sldId id="256" r:id="rId4"/>
    <p:sldId id="332" r:id="rId5"/>
    <p:sldId id="257" r:id="rId6"/>
    <p:sldId id="258" r:id="rId7"/>
    <p:sldId id="259" r:id="rId8"/>
    <p:sldId id="260" r:id="rId9"/>
    <p:sldId id="262" r:id="rId10"/>
    <p:sldId id="286" r:id="rId11"/>
    <p:sldId id="290" r:id="rId12"/>
    <p:sldId id="289" r:id="rId13"/>
    <p:sldId id="288" r:id="rId14"/>
    <p:sldId id="291" r:id="rId15"/>
    <p:sldId id="292" r:id="rId16"/>
    <p:sldId id="293" r:id="rId17"/>
    <p:sldId id="294" r:id="rId18"/>
    <p:sldId id="333" r:id="rId19"/>
    <p:sldId id="334" r:id="rId20"/>
    <p:sldId id="322" r:id="rId21"/>
    <p:sldId id="297" r:id="rId22"/>
    <p:sldId id="298" r:id="rId23"/>
    <p:sldId id="323" r:id="rId24"/>
    <p:sldId id="324" r:id="rId25"/>
    <p:sldId id="326" r:id="rId26"/>
    <p:sldId id="335" r:id="rId27"/>
    <p:sldId id="336" r:id="rId28"/>
    <p:sldId id="312" r:id="rId29"/>
    <p:sldId id="313" r:id="rId30"/>
    <p:sldId id="337" r:id="rId31"/>
    <p:sldId id="318" r:id="rId32"/>
    <p:sldId id="319" r:id="rId33"/>
    <p:sldId id="320" r:id="rId34"/>
    <p:sldId id="321" r:id="rId35"/>
    <p:sldId id="325" r:id="rId36"/>
    <p:sldId id="329" r:id="rId37"/>
    <p:sldId id="330" r:id="rId38"/>
    <p:sldId id="331" r:id="rId39"/>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23" autoAdjust="0"/>
    <p:restoredTop sz="94660"/>
  </p:normalViewPr>
  <p:slideViewPr>
    <p:cSldViewPr snapToGrid="0">
      <p:cViewPr varScale="1">
        <p:scale>
          <a:sx n="103" d="100"/>
          <a:sy n="103" d="100"/>
        </p:scale>
        <p:origin x="105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fr-FR" sz="1600" b="1">
                <a:solidFill>
                  <a:srgbClr val="000000"/>
                </a:solidFill>
                <a:latin typeface="Calibri"/>
                <a:ea typeface="DejaVu Sans"/>
              </a:rPr>
              <a:t>Proportion de la note finale du baccalauréat</a:t>
            </a:r>
          </a:p>
        </c:rich>
      </c:tx>
      <c:overlay val="1"/>
    </c:title>
    <c:autoTitleDeleted val="0"/>
    <c:plotArea>
      <c:layout/>
      <c:pieChart>
        <c:varyColors val="1"/>
        <c:ser>
          <c:idx val="0"/>
          <c:order val="0"/>
          <c:tx>
            <c:strRef>
              <c:f>label 0</c:f>
              <c:strCache>
                <c:ptCount val="1"/>
                <c:pt idx="0">
                  <c:v>Proportion de la note finale du baccalauréat</c:v>
                </c:pt>
              </c:strCache>
            </c:strRef>
          </c:tx>
          <c:spPr>
            <a:solidFill>
              <a:srgbClr val="4BACC6"/>
            </a:solidFill>
            <a:ln w="9360">
              <a:solidFill>
                <a:srgbClr val="F9F9F9"/>
              </a:solidFill>
              <a:round/>
            </a:ln>
          </c:spPr>
          <c:dPt>
            <c:idx val="0"/>
            <c:bubble3D val="0"/>
            <c:spPr>
              <a:solidFill>
                <a:srgbClr val="4299B0"/>
              </a:solidFill>
              <a:ln w="9360">
                <a:solidFill>
                  <a:srgbClr val="F9F9F9"/>
                </a:solidFill>
                <a:round/>
              </a:ln>
            </c:spPr>
            <c:extLst>
              <c:ext xmlns:c16="http://schemas.microsoft.com/office/drawing/2014/chart" uri="{C3380CC4-5D6E-409C-BE32-E72D297353CC}">
                <c16:uniqueId val="{00000001-A772-4DD4-832B-9F9AF06D173F}"/>
              </c:ext>
            </c:extLst>
          </c:dPt>
          <c:dPt>
            <c:idx val="1"/>
            <c:bubble3D val="0"/>
            <c:spPr>
              <a:solidFill>
                <a:srgbClr val="92C3D5"/>
              </a:solidFill>
              <a:ln w="9360">
                <a:solidFill>
                  <a:srgbClr val="F9F9F9"/>
                </a:solidFill>
                <a:round/>
              </a:ln>
            </c:spPr>
            <c:extLst>
              <c:ext xmlns:c16="http://schemas.microsoft.com/office/drawing/2014/chart" uri="{C3380CC4-5D6E-409C-BE32-E72D297353CC}">
                <c16:uniqueId val="{00000003-A772-4DD4-832B-9F9AF06D173F}"/>
              </c:ext>
            </c:extLst>
          </c:dPt>
          <c:dLbls>
            <c:dLbl>
              <c:idx val="0"/>
              <c:dLblPos val="bestFit"/>
              <c:showLegendKey val="0"/>
              <c:showVal val="0"/>
              <c:showCatName val="1"/>
              <c:showSerName val="0"/>
              <c:showPercent val="0"/>
              <c:showBubbleSize val="1"/>
              <c:separator>; </c:separator>
              <c:extLst>
                <c:ext xmlns:c15="http://schemas.microsoft.com/office/drawing/2012/chart" uri="{CE6537A1-D6FC-4f65-9D91-7224C49458BB}"/>
                <c:ext xmlns:c16="http://schemas.microsoft.com/office/drawing/2014/chart" uri="{C3380CC4-5D6E-409C-BE32-E72D297353CC}">
                  <c16:uniqueId val="{00000001-A772-4DD4-832B-9F9AF06D173F}"/>
                </c:ext>
              </c:extLst>
            </c:dLbl>
            <c:dLbl>
              <c:idx val="1"/>
              <c:dLblPos val="bestFit"/>
              <c:showLegendKey val="0"/>
              <c:showVal val="0"/>
              <c:showCatName val="1"/>
              <c:showSerName val="0"/>
              <c:showPercent val="0"/>
              <c:showBubbleSize val="1"/>
              <c:separator>; </c:separator>
              <c:extLst>
                <c:ext xmlns:c15="http://schemas.microsoft.com/office/drawing/2012/chart" uri="{CE6537A1-D6FC-4f65-9D91-7224C49458BB}"/>
                <c:ext xmlns:c16="http://schemas.microsoft.com/office/drawing/2014/chart" uri="{C3380CC4-5D6E-409C-BE32-E72D297353CC}">
                  <c16:uniqueId val="{00000003-A772-4DD4-832B-9F9AF06D173F}"/>
                </c:ext>
              </c:extLst>
            </c:dLbl>
            <c:spPr>
              <a:noFill/>
              <a:ln>
                <a:noFill/>
              </a:ln>
              <a:effectLst/>
            </c:spPr>
            <c:showLegendKey val="0"/>
            <c:showVal val="0"/>
            <c:showCatName val="1"/>
            <c:showSerName val="0"/>
            <c:showPercent val="0"/>
            <c:showBubbleSize val="1"/>
            <c:showLeaderLines val="1"/>
            <c:extLst>
              <c:ext xmlns:c15="http://schemas.microsoft.com/office/drawing/2012/chart" uri="{CE6537A1-D6FC-4f65-9D91-7224C49458BB}"/>
            </c:extLst>
          </c:dLbls>
          <c:cat>
            <c:strRef>
              <c:f>categories</c:f>
              <c:strCache>
                <c:ptCount val="2"/>
                <c:pt idx="0">
                  <c:v>Contrôle continu</c:v>
                </c:pt>
                <c:pt idx="1">
                  <c:v>Épreuves finales</c:v>
                </c:pt>
              </c:strCache>
            </c:strRef>
          </c:cat>
          <c:val>
            <c:numRef>
              <c:f>0</c:f>
              <c:numCache>
                <c:formatCode>General</c:formatCode>
                <c:ptCount val="2"/>
                <c:pt idx="0">
                  <c:v>0.4</c:v>
                </c:pt>
                <c:pt idx="1">
                  <c:v>0.60000000000000009</c:v>
                </c:pt>
              </c:numCache>
            </c:numRef>
          </c:val>
          <c:extLst>
            <c:ext xmlns:c16="http://schemas.microsoft.com/office/drawing/2014/chart" uri="{C3380CC4-5D6E-409C-BE32-E72D297353CC}">
              <c16:uniqueId val="{00000004-A772-4DD4-832B-9F9AF06D173F}"/>
            </c:ext>
          </c:extLst>
        </c:ser>
        <c:dLbls>
          <c:showLegendKey val="0"/>
          <c:showVal val="0"/>
          <c:showCatName val="0"/>
          <c:showSerName val="0"/>
          <c:showPercent val="0"/>
          <c:showBubbleSize val="0"/>
          <c:showLeaderLines val="1"/>
        </c:dLbls>
        <c:firstSliceAng val="0"/>
      </c:pieChart>
      <c:spPr>
        <a:solidFill>
          <a:srgbClr val="FFFFFF"/>
        </a:solidFill>
        <a:ln>
          <a:noFill/>
        </a:ln>
      </c:spPr>
    </c:plotArea>
    <c:plotVisOnly val="1"/>
    <c:dispBlanksAs val="zero"/>
    <c:showDLblsOverMax val="1"/>
  </c:chart>
  <c:spPr>
    <a:noFill/>
    <a:ln>
      <a:noFill/>
    </a:ln>
  </c:sp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8C9E80FB-B6E8-430C-9CFE-CA1714B67935}" type="datetimeFigureOut">
              <a:rPr lang="fr-FR" smtClean="0"/>
              <a:pPr/>
              <a:t>01/04/2025</a:t>
            </a:fld>
            <a:endParaRPr lang="fr-FR"/>
          </a:p>
        </p:txBody>
      </p:sp>
      <p:sp>
        <p:nvSpPr>
          <p:cNvPr id="4" name="Espace réservé de l'image des diapositives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3394AD8A-5445-4A53-AC12-BEEE1167BB39}" type="slidenum">
              <a:rPr lang="fr-FR" smtClean="0"/>
              <a:pPr/>
              <a:t>‹N°›</a:t>
            </a:fld>
            <a:endParaRPr lang="fr-FR"/>
          </a:p>
        </p:txBody>
      </p:sp>
    </p:spTree>
    <p:extLst>
      <p:ext uri="{BB962C8B-B14F-4D97-AF65-F5344CB8AC3E}">
        <p14:creationId xmlns:p14="http://schemas.microsoft.com/office/powerpoint/2010/main" val="711718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D99837A0-85F9-4EB3-9C60-609637D0FF22}" type="slidenum">
              <a:rPr lang="fr-FR"/>
              <a:pPr/>
              <a:t>1</a:t>
            </a:fld>
            <a:endParaRPr lang="fr-FR"/>
          </a:p>
        </p:txBody>
      </p:sp>
      <p:sp>
        <p:nvSpPr>
          <p:cNvPr id="2969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9D78C13-5269-4BD5-AB3F-6026E4400262}"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11901B2-8DA6-462F-9329-C497A0F9396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DFC3DA6-C014-4B31-907E-5C888912DEEC}" type="slidenum">
              <a:rPr lang="fr-FR" sz="1300">
                <a:solidFill>
                  <a:srgbClr val="000000"/>
                </a:solidFill>
                <a:latin typeface="Times New Roman" panose="02020603050405020304" pitchFamily="18" charset="0"/>
              </a:rPr>
              <a:pPr algn="r" eaLnBrk="1" hangingPunct="1">
                <a:buClrTx/>
                <a:buFontTx/>
                <a:buNone/>
              </a:pPr>
              <a:t>1</a:t>
            </a:fld>
            <a:endParaRPr lang="fr-FR" sz="1300">
              <a:solidFill>
                <a:srgbClr val="000000"/>
              </a:solidFill>
              <a:latin typeface="Times New Roman" panose="02020603050405020304" pitchFamily="18" charset="0"/>
            </a:endParaRPr>
          </a:p>
        </p:txBody>
      </p:sp>
      <p:sp>
        <p:nvSpPr>
          <p:cNvPr id="29700" name="Rectangle 4"/>
          <p:cNvSpPr txBox="1">
            <a:spLocks noGrp="1" noRot="1" noChangeAspect="1" noChangeArrowheads="1"/>
          </p:cNvSpPr>
          <p:nvPr>
            <p:ph type="sldImg"/>
          </p:nvPr>
        </p:nvSpPr>
        <p:spPr bwMode="auto">
          <a:xfrm>
            <a:off x="992188" y="768350"/>
            <a:ext cx="5113337" cy="3835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01" name="Text Box 5"/>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3478782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98392251-1075-417F-8687-09EBE334F8A8}" type="slidenum">
              <a:rPr lang="fr-FR"/>
              <a:pPr/>
              <a:t>36</a:t>
            </a:fld>
            <a:endParaRPr lang="fr-FR"/>
          </a:p>
        </p:txBody>
      </p:sp>
      <p:sp>
        <p:nvSpPr>
          <p:cNvPr id="46081"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2DF8922D-A7B2-45EB-B7CC-9740B43390AA}"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36</a:t>
            </a:fld>
            <a:endParaRPr lang="fr-FR" sz="1300">
              <a:solidFill>
                <a:srgbClr val="000000"/>
              </a:solidFill>
              <a:latin typeface="Times New Roman" panose="02020603050405020304" pitchFamily="18" charset="0"/>
              <a:cs typeface="Segoe UI" panose="020B0502040204020203" pitchFamily="34" charset="0"/>
            </a:endParaRPr>
          </a:p>
        </p:txBody>
      </p:sp>
      <p:sp>
        <p:nvSpPr>
          <p:cNvPr id="46082"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045F8A5-ECEF-49CF-BF49-0693F5573CA5}"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36</a:t>
            </a:fld>
            <a:endParaRPr lang="fr-FR" sz="1300">
              <a:solidFill>
                <a:srgbClr val="000000"/>
              </a:solidFill>
              <a:latin typeface="Times New Roman" panose="02020603050405020304" pitchFamily="18" charset="0"/>
              <a:cs typeface="Segoe UI" panose="020B0502040204020203" pitchFamily="34" charset="0"/>
            </a:endParaRPr>
          </a:p>
        </p:txBody>
      </p:sp>
      <p:sp>
        <p:nvSpPr>
          <p:cNvPr id="46083"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D6F79B9-AC27-4A62-B000-6B3554FC114A}" type="slidenum">
              <a:rPr lang="fr-FR" sz="1300">
                <a:solidFill>
                  <a:srgbClr val="000000"/>
                </a:solidFill>
                <a:latin typeface="Times New Roman" panose="02020603050405020304" pitchFamily="18" charset="0"/>
              </a:rPr>
              <a:pPr algn="r" eaLnBrk="1" hangingPunct="1">
                <a:buClrTx/>
                <a:buFontTx/>
                <a:buNone/>
              </a:pPr>
              <a:t>36</a:t>
            </a:fld>
            <a:endParaRPr lang="fr-FR" sz="1300">
              <a:solidFill>
                <a:srgbClr val="000000"/>
              </a:solidFill>
              <a:latin typeface="Times New Roman" panose="02020603050405020304" pitchFamily="18" charset="0"/>
            </a:endParaRPr>
          </a:p>
        </p:txBody>
      </p:sp>
      <p:sp>
        <p:nvSpPr>
          <p:cNvPr id="46084" name="Rectangle 4"/>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5" name="Text Box 5"/>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3941278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F53A685-B029-41E3-827D-2915B75BE5D1}" type="slidenum">
              <a:rPr lang="fr-FR" smtClean="0"/>
              <a:pPr/>
              <a:t>37</a:t>
            </a:fld>
            <a:endParaRPr lang="fr-FR"/>
          </a:p>
        </p:txBody>
      </p:sp>
    </p:spTree>
    <p:extLst>
      <p:ext uri="{BB962C8B-B14F-4D97-AF65-F5344CB8AC3E}">
        <p14:creationId xmlns:p14="http://schemas.microsoft.com/office/powerpoint/2010/main" val="3107415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15"/>
          <p:cNvSpPr>
            <a:spLocks noGrp="1" noChangeArrowheads="1"/>
          </p:cNvSpPr>
          <p:nvPr>
            <p:ph type="sldNum"/>
          </p:nvPr>
        </p:nvSpPr>
        <p:spPr>
          <a:ln/>
        </p:spPr>
        <p:txBody>
          <a:bodyPr/>
          <a:lstStyle/>
          <a:p>
            <a:fld id="{E465D576-C22B-468B-BA8E-612E33FD3314}" type="slidenum">
              <a:rPr lang="fr-FR"/>
              <a:pPr/>
              <a:t>38</a:t>
            </a:fld>
            <a:endParaRPr lang="fr-FR"/>
          </a:p>
        </p:txBody>
      </p:sp>
      <p:sp>
        <p:nvSpPr>
          <p:cNvPr id="48129"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95562054-5B05-4919-88E4-97BC183C237E}"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38</a:t>
            </a:fld>
            <a:endParaRPr lang="fr-FR" sz="1300">
              <a:solidFill>
                <a:srgbClr val="000000"/>
              </a:solidFill>
              <a:latin typeface="Times New Roman" panose="02020603050405020304" pitchFamily="18" charset="0"/>
              <a:cs typeface="Segoe UI" panose="020B0502040204020203" pitchFamily="34" charset="0"/>
            </a:endParaRPr>
          </a:p>
        </p:txBody>
      </p:sp>
      <p:sp>
        <p:nvSpPr>
          <p:cNvPr id="48130"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B8ACFDE-6DED-4B7A-AEA9-0C1432D550FB}"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38</a:t>
            </a:fld>
            <a:endParaRPr lang="fr-FR" sz="1300">
              <a:solidFill>
                <a:srgbClr val="000000"/>
              </a:solidFill>
              <a:latin typeface="Times New Roman" panose="02020603050405020304" pitchFamily="18" charset="0"/>
              <a:cs typeface="Segoe UI" panose="020B0502040204020203" pitchFamily="34" charset="0"/>
            </a:endParaRPr>
          </a:p>
        </p:txBody>
      </p:sp>
      <p:sp>
        <p:nvSpPr>
          <p:cNvPr id="48131"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378A9DE0-81B5-4E02-B946-40C6EAB5B8EB}" type="slidenum">
              <a:rPr lang="fr-FR" sz="1300">
                <a:solidFill>
                  <a:srgbClr val="000000"/>
                </a:solidFill>
                <a:latin typeface="Times New Roman" panose="02020603050405020304" pitchFamily="18" charset="0"/>
              </a:rPr>
              <a:pPr algn="r" eaLnBrk="1" hangingPunct="1">
                <a:buClrTx/>
                <a:buFontTx/>
                <a:buNone/>
              </a:pPr>
              <a:t>38</a:t>
            </a:fld>
            <a:endParaRPr lang="fr-FR" sz="1300">
              <a:solidFill>
                <a:srgbClr val="000000"/>
              </a:solidFill>
              <a:latin typeface="Times New Roman" panose="02020603050405020304" pitchFamily="18" charset="0"/>
            </a:endParaRPr>
          </a:p>
        </p:txBody>
      </p:sp>
      <p:sp>
        <p:nvSpPr>
          <p:cNvPr id="48132" name="Text Box 4"/>
          <p:cNvSpPr txBox="1">
            <a:spLocks noChangeArrowheads="1"/>
          </p:cNvSpPr>
          <p:nvPr/>
        </p:nvSpPr>
        <p:spPr bwMode="auto">
          <a:xfrm>
            <a:off x="4021138" y="9721850"/>
            <a:ext cx="3076575"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780A1893-938D-4C97-8D51-626380762DAA}" type="slidenum">
              <a:rPr lang="fr-FR" sz="1300">
                <a:solidFill>
                  <a:srgbClr val="000000"/>
                </a:solidFill>
              </a:rPr>
              <a:pPr algn="r" eaLnBrk="1" hangingPunct="1">
                <a:buClrTx/>
                <a:buFontTx/>
                <a:buNone/>
              </a:pPr>
              <a:t>38</a:t>
            </a:fld>
            <a:endParaRPr lang="fr-FR" sz="1300">
              <a:solidFill>
                <a:srgbClr val="000000"/>
              </a:solidFill>
            </a:endParaRPr>
          </a:p>
        </p:txBody>
      </p:sp>
      <p:sp>
        <p:nvSpPr>
          <p:cNvPr id="48133" name="Rectangle 5"/>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4" name="Text Box 6"/>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3826900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15900" indent="-203200">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1pPr>
            <a:lvl2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2pPr>
            <a:lvl3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3pPr>
            <a:lvl4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4pPr>
            <a:lvl5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9pPr>
          </a:lstStyle>
          <a:p>
            <a:pPr>
              <a:buSzPct val="100000"/>
            </a:pPr>
            <a:fld id="{F63F7852-2CC4-4FE3-9620-49E5BC48B8DB}" type="slidenum">
              <a:rPr lang="fr-FR" altLang="fr-FR" sz="1200" smtClean="0">
                <a:solidFill>
                  <a:srgbClr val="D5EDF4"/>
                </a:solidFill>
                <a:latin typeface="Calibri" panose="020F0502020204030204" pitchFamily="34" charset="0"/>
                <a:cs typeface="Arial Unicode MS" pitchFamily="32" charset="0"/>
              </a:rPr>
              <a:pPr>
                <a:buSzPct val="100000"/>
              </a:pPr>
              <a:t>2</a:t>
            </a:fld>
            <a:endParaRPr lang="fr-FR" altLang="fr-FR" sz="1200">
              <a:solidFill>
                <a:srgbClr val="D5EDF4"/>
              </a:solidFill>
              <a:latin typeface="Calibri" panose="020F0502020204030204" pitchFamily="34" charset="0"/>
              <a:cs typeface="Arial Unicode MS" pitchFamily="32" charset="0"/>
            </a:endParaRPr>
          </a:p>
        </p:txBody>
      </p:sp>
      <p:sp>
        <p:nvSpPr>
          <p:cNvPr id="19459" name="Text Box 1"/>
          <p:cNvSpPr txBox="1">
            <a:spLocks noChangeArrowheads="1"/>
          </p:cNvSpPr>
          <p:nvPr/>
        </p:nvSpPr>
        <p:spPr bwMode="auto">
          <a:xfrm>
            <a:off x="3884613" y="8685213"/>
            <a:ext cx="29527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7D75EF25-2AA4-49D5-8884-1325515FCC00}" type="slidenum">
              <a:rPr lang="fr-FR" altLang="fr-FR" sz="1200">
                <a:solidFill>
                  <a:srgbClr val="D5EDF4"/>
                </a:solidFill>
                <a:latin typeface="Calibri" panose="020F0502020204030204" pitchFamily="34" charset="0"/>
                <a:cs typeface="Arial Unicode MS" pitchFamily="32" charset="0"/>
              </a:rPr>
              <a:pPr algn="r" eaLnBrk="1" hangingPunct="1">
                <a:buSzPct val="100000"/>
              </a:pPr>
              <a:t>2</a:t>
            </a:fld>
            <a:endParaRPr lang="fr-FR" altLang="fr-FR" sz="1200">
              <a:solidFill>
                <a:srgbClr val="D5EDF4"/>
              </a:solidFill>
              <a:latin typeface="Calibri" panose="020F0502020204030204" pitchFamily="34" charset="0"/>
              <a:cs typeface="Arial Unicode MS" pitchFamily="32" charset="0"/>
            </a:endParaRPr>
          </a:p>
        </p:txBody>
      </p:sp>
      <p:sp>
        <p:nvSpPr>
          <p:cNvPr id="19460" name="Text Box 2"/>
          <p:cNvSpPr txBox="1">
            <a:spLocks noChangeArrowheads="1"/>
          </p:cNvSpPr>
          <p:nvPr/>
        </p:nvSpPr>
        <p:spPr bwMode="auto">
          <a:xfrm>
            <a:off x="3884613" y="8685213"/>
            <a:ext cx="29543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6110525C-B829-46DD-AD7B-B23C82297E44}" type="slidenum">
              <a:rPr lang="fr-FR" altLang="fr-FR" sz="1200">
                <a:solidFill>
                  <a:srgbClr val="D5EDF4"/>
                </a:solidFill>
                <a:latin typeface="Calibri" panose="020F0502020204030204" pitchFamily="34" charset="0"/>
                <a:cs typeface="Arial Unicode MS" pitchFamily="32" charset="0"/>
              </a:rPr>
              <a:pPr algn="r" eaLnBrk="1" hangingPunct="1">
                <a:buSzPct val="100000"/>
              </a:pPr>
              <a:t>2</a:t>
            </a:fld>
            <a:endParaRPr lang="fr-FR" altLang="fr-FR" sz="1200">
              <a:solidFill>
                <a:srgbClr val="D5EDF4"/>
              </a:solidFill>
              <a:latin typeface="Calibri" panose="020F0502020204030204" pitchFamily="34" charset="0"/>
              <a:cs typeface="Arial Unicode MS" pitchFamily="32" charset="0"/>
            </a:endParaRPr>
          </a:p>
        </p:txBody>
      </p:sp>
      <p:sp>
        <p:nvSpPr>
          <p:cNvPr id="19461" name="Text Box 3"/>
          <p:cNvSpPr txBox="1">
            <a:spLocks noChangeArrowheads="1"/>
          </p:cNvSpPr>
          <p:nvPr/>
        </p:nvSpPr>
        <p:spPr bwMode="auto">
          <a:xfrm>
            <a:off x="3884613" y="8685213"/>
            <a:ext cx="2970212"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24DEA92F-32CD-49A7-82EC-B02CEBA1B420}" type="slidenum">
              <a:rPr lang="fr-FR" altLang="fr-FR" sz="1200">
                <a:solidFill>
                  <a:srgbClr val="000000"/>
                </a:solidFill>
                <a:latin typeface="Arial" panose="020B0604020202020204" pitchFamily="34" charset="0"/>
                <a:cs typeface="Arial Unicode MS" pitchFamily="32" charset="0"/>
              </a:rPr>
              <a:pPr algn="r" eaLnBrk="1" hangingPunct="1">
                <a:buSzPct val="100000"/>
              </a:pPr>
              <a:t>2</a:t>
            </a:fld>
            <a:endParaRPr lang="fr-FR" altLang="fr-FR" sz="1200">
              <a:solidFill>
                <a:srgbClr val="000000"/>
              </a:solidFill>
              <a:latin typeface="Arial" panose="020B0604020202020204" pitchFamily="34" charset="0"/>
              <a:cs typeface="Arial Unicode MS" pitchFamily="32" charset="0"/>
            </a:endParaRPr>
          </a:p>
        </p:txBody>
      </p:sp>
      <p:sp>
        <p:nvSpPr>
          <p:cNvPr id="19462" name="Rectangle 4"/>
          <p:cNvSpPr>
            <a:spLocks noGrp="1" noRot="1" noChangeAspect="1" noChangeArrowheads="1" noTextEdit="1"/>
          </p:cNvSpPr>
          <p:nvPr>
            <p:ph type="sldImg"/>
          </p:nvPr>
        </p:nvSpPr>
        <p:spPr>
          <a:xfrm>
            <a:off x="1143000" y="685800"/>
            <a:ext cx="4572000" cy="3429000"/>
          </a:xfrm>
          <a:solidFill>
            <a:srgbClr val="FFFFFF"/>
          </a:solidFill>
          <a:ln/>
        </p:spPr>
      </p:sp>
      <p:sp>
        <p:nvSpPr>
          <p:cNvPr id="19463" name="Text Box 5"/>
          <p:cNvSpPr txBox="1">
            <a:spLocks noChangeArrowheads="1"/>
          </p:cNvSpPr>
          <p:nvPr/>
        </p:nvSpPr>
        <p:spPr bwMode="auto">
          <a:xfrm>
            <a:off x="685800" y="4343400"/>
            <a:ext cx="5486400" cy="4114800"/>
          </a:xfrm>
          <a:prstGeom prst="rect">
            <a:avLst/>
          </a:prstGeom>
          <a:noFill/>
          <a:ln w="9360" cap="sq">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9464" name="Text Box 6"/>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7887D441-0640-4B87-9955-E0B51B290512}" type="slidenum">
              <a:rPr lang="fr-FR" altLang="fr-FR" sz="1200">
                <a:solidFill>
                  <a:srgbClr val="000000"/>
                </a:solidFill>
                <a:cs typeface="Arial Unicode MS" pitchFamily="32" charset="0"/>
              </a:rPr>
              <a:pPr algn="r" eaLnBrk="1" hangingPunct="1">
                <a:buSzPct val="100000"/>
              </a:pPr>
              <a:t>2</a:t>
            </a:fld>
            <a:endParaRPr lang="fr-FR" altLang="fr-FR" sz="1200">
              <a:solidFill>
                <a:srgbClr val="000000"/>
              </a:solidFill>
              <a:cs typeface="Arial Unicode MS" pitchFamily="32" charset="0"/>
            </a:endParaRPr>
          </a:p>
        </p:txBody>
      </p:sp>
    </p:spTree>
    <p:extLst>
      <p:ext uri="{BB962C8B-B14F-4D97-AF65-F5344CB8AC3E}">
        <p14:creationId xmlns:p14="http://schemas.microsoft.com/office/powerpoint/2010/main" val="1913042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1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15900" indent="-203200">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1pPr>
            <a:lvl2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2pPr>
            <a:lvl3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3pPr>
            <a:lvl4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4pPr>
            <a:lvl5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9pPr>
          </a:lstStyle>
          <a:p>
            <a:pPr>
              <a:buSzPct val="100000"/>
            </a:pPr>
            <a:fld id="{91107227-4781-436B-82A8-7B511F4D1687}" type="slidenum">
              <a:rPr lang="fr-FR" altLang="fr-FR" sz="1200" smtClean="0">
                <a:solidFill>
                  <a:srgbClr val="D5EDF4"/>
                </a:solidFill>
                <a:latin typeface="Calibri" panose="020F0502020204030204" pitchFamily="34" charset="0"/>
              </a:rPr>
              <a:pPr>
                <a:buSzPct val="100000"/>
              </a:pPr>
              <a:t>20</a:t>
            </a:fld>
            <a:endParaRPr lang="fr-FR" altLang="fr-FR" sz="1200">
              <a:solidFill>
                <a:srgbClr val="D5EDF4"/>
              </a:solidFill>
              <a:latin typeface="Calibri" panose="020F0502020204030204" pitchFamily="34" charset="0"/>
            </a:endParaRPr>
          </a:p>
        </p:txBody>
      </p:sp>
      <p:sp>
        <p:nvSpPr>
          <p:cNvPr id="115715" name="Text Box 1"/>
          <p:cNvSpPr txBox="1">
            <a:spLocks noChangeArrowheads="1"/>
          </p:cNvSpPr>
          <p:nvPr/>
        </p:nvSpPr>
        <p:spPr bwMode="auto">
          <a:xfrm>
            <a:off x="3884613" y="8685213"/>
            <a:ext cx="2960687"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5A15B1D0-F478-4113-AEBA-7C46C5086988}" type="slidenum">
              <a:rPr lang="fr-FR" altLang="fr-FR" sz="1200">
                <a:solidFill>
                  <a:srgbClr val="000000"/>
                </a:solidFill>
                <a:latin typeface="Arial" panose="020B0604020202020204" pitchFamily="34" charset="0"/>
                <a:ea typeface="Microsoft YaHei" panose="020B0503020204020204" pitchFamily="34" charset="-122"/>
              </a:rPr>
              <a:pPr algn="r" eaLnBrk="1" hangingPunct="1">
                <a:buSzPct val="100000"/>
              </a:pPr>
              <a:t>20</a:t>
            </a:fld>
            <a:endParaRPr lang="fr-FR" altLang="fr-FR" sz="1200">
              <a:solidFill>
                <a:srgbClr val="000000"/>
              </a:solidFill>
              <a:latin typeface="Arial" panose="020B0604020202020204" pitchFamily="34" charset="0"/>
              <a:ea typeface="Microsoft YaHei" panose="020B0503020204020204" pitchFamily="34" charset="-122"/>
            </a:endParaRPr>
          </a:p>
        </p:txBody>
      </p:sp>
      <p:sp>
        <p:nvSpPr>
          <p:cNvPr id="115716" name="Rectangle 2"/>
          <p:cNvSpPr>
            <a:spLocks noGrp="1" noRot="1" noChangeAspect="1" noChangeArrowheads="1" noTextEdit="1"/>
          </p:cNvSpPr>
          <p:nvPr>
            <p:ph type="sldImg"/>
          </p:nvPr>
        </p:nvSpPr>
        <p:spPr>
          <a:xfrm>
            <a:off x="1039813" y="722313"/>
            <a:ext cx="4808537" cy="3608387"/>
          </a:xfrm>
          <a:solidFill>
            <a:srgbClr val="FFFFFF"/>
          </a:solidFill>
          <a:ln/>
        </p:spPr>
      </p:sp>
      <p:sp>
        <p:nvSpPr>
          <p:cNvPr id="115717" name="Text Box 3"/>
          <p:cNvSpPr txBox="1">
            <a:spLocks noChangeArrowheads="1"/>
          </p:cNvSpPr>
          <p:nvPr/>
        </p:nvSpPr>
        <p:spPr bwMode="auto">
          <a:xfrm>
            <a:off x="688975" y="4570413"/>
            <a:ext cx="5510213"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anose="02020603050405020304" pitchFamily="18" charset="0"/>
              <a:buNone/>
            </a:pPr>
            <a:endParaRPr lang="fr-FR" altLang="fr-FR"/>
          </a:p>
        </p:txBody>
      </p:sp>
    </p:spTree>
    <p:extLst>
      <p:ext uri="{BB962C8B-B14F-4D97-AF65-F5344CB8AC3E}">
        <p14:creationId xmlns:p14="http://schemas.microsoft.com/office/powerpoint/2010/main" val="3279901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65CF94B4-55C4-4547-AA3A-66ECB92E0367}" type="slidenum">
              <a:rPr lang="fr-FR"/>
              <a:pPr/>
              <a:t>23</a:t>
            </a:fld>
            <a:endParaRPr lang="fr-FR"/>
          </a:p>
        </p:txBody>
      </p:sp>
      <p:sp>
        <p:nvSpPr>
          <p:cNvPr id="3481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D43CBA7B-75CB-46CE-B459-AC656033EF25}"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23</a:t>
            </a:fld>
            <a:endParaRPr lang="fr-FR" sz="1300">
              <a:solidFill>
                <a:srgbClr val="000000"/>
              </a:solidFill>
              <a:latin typeface="Times New Roman" panose="02020603050405020304" pitchFamily="18" charset="0"/>
              <a:cs typeface="Segoe UI" panose="020B0502040204020203" pitchFamily="34" charset="0"/>
            </a:endParaRPr>
          </a:p>
        </p:txBody>
      </p:sp>
      <p:sp>
        <p:nvSpPr>
          <p:cNvPr id="3481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ED2E0DEE-3A52-4BC0-BA8F-2BC25CD7A47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23</a:t>
            </a:fld>
            <a:endParaRPr lang="fr-FR" sz="1300">
              <a:solidFill>
                <a:srgbClr val="000000"/>
              </a:solidFill>
              <a:latin typeface="Times New Roman" panose="02020603050405020304" pitchFamily="18" charset="0"/>
              <a:cs typeface="Segoe UI" panose="020B0502040204020203" pitchFamily="34" charset="0"/>
            </a:endParaRPr>
          </a:p>
        </p:txBody>
      </p:sp>
      <p:sp>
        <p:nvSpPr>
          <p:cNvPr id="3481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528EE588-AC3A-4BA6-AE5D-6F3784A4175F}" type="slidenum">
              <a:rPr lang="fr-FR" sz="1300">
                <a:solidFill>
                  <a:srgbClr val="000000"/>
                </a:solidFill>
                <a:latin typeface="Times New Roman" panose="02020603050405020304" pitchFamily="18" charset="0"/>
              </a:rPr>
              <a:pPr algn="r" eaLnBrk="1" hangingPunct="1">
                <a:buClrTx/>
                <a:buFontTx/>
                <a:buNone/>
              </a:pPr>
              <a:t>23</a:t>
            </a:fld>
            <a:endParaRPr lang="fr-FR" sz="1300">
              <a:solidFill>
                <a:srgbClr val="000000"/>
              </a:solidFill>
              <a:latin typeface="Times New Roman" panose="02020603050405020304" pitchFamily="18" charset="0"/>
            </a:endParaRPr>
          </a:p>
        </p:txBody>
      </p:sp>
      <p:sp>
        <p:nvSpPr>
          <p:cNvPr id="34820" name="Rectangle 4"/>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1" name="Text Box 5"/>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3306213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18C15F05-5D18-4B37-A0C0-ADEEC7C3CC27}" type="slidenum">
              <a:rPr lang="fr-FR"/>
              <a:pPr/>
              <a:t>24</a:t>
            </a:fld>
            <a:endParaRPr lang="fr-FR"/>
          </a:p>
        </p:txBody>
      </p:sp>
      <p:sp>
        <p:nvSpPr>
          <p:cNvPr id="35841"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DE4DFE4B-E299-496B-91C9-112F35255D9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24</a:t>
            </a:fld>
            <a:endParaRPr lang="fr-FR" sz="1300">
              <a:solidFill>
                <a:srgbClr val="000000"/>
              </a:solidFill>
              <a:latin typeface="Times New Roman" panose="02020603050405020304" pitchFamily="18" charset="0"/>
              <a:cs typeface="Segoe UI" panose="020B0502040204020203" pitchFamily="34" charset="0"/>
            </a:endParaRPr>
          </a:p>
        </p:txBody>
      </p:sp>
      <p:sp>
        <p:nvSpPr>
          <p:cNvPr id="35842"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8A255E62-8D09-44D9-92D3-A50FE7945E1E}"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24</a:t>
            </a:fld>
            <a:endParaRPr lang="fr-FR" sz="1300">
              <a:solidFill>
                <a:srgbClr val="000000"/>
              </a:solidFill>
              <a:latin typeface="Times New Roman" panose="02020603050405020304" pitchFamily="18" charset="0"/>
              <a:cs typeface="Segoe UI" panose="020B0502040204020203" pitchFamily="34" charset="0"/>
            </a:endParaRPr>
          </a:p>
        </p:txBody>
      </p:sp>
      <p:sp>
        <p:nvSpPr>
          <p:cNvPr id="35843"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7CA89D47-F44E-4221-A94A-D7F60A20C4FC}" type="slidenum">
              <a:rPr lang="fr-FR" sz="1300">
                <a:solidFill>
                  <a:srgbClr val="000000"/>
                </a:solidFill>
                <a:latin typeface="Times New Roman" panose="02020603050405020304" pitchFamily="18" charset="0"/>
              </a:rPr>
              <a:pPr algn="r" eaLnBrk="1" hangingPunct="1">
                <a:buClrTx/>
                <a:buFontTx/>
                <a:buNone/>
              </a:pPr>
              <a:t>24</a:t>
            </a:fld>
            <a:endParaRPr lang="fr-FR" sz="1300">
              <a:solidFill>
                <a:srgbClr val="000000"/>
              </a:solidFill>
              <a:latin typeface="Times New Roman" panose="02020603050405020304" pitchFamily="18" charset="0"/>
            </a:endParaRPr>
          </a:p>
        </p:txBody>
      </p:sp>
      <p:sp>
        <p:nvSpPr>
          <p:cNvPr id="35844" name="Rectangle 4"/>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5" name="Text Box 5"/>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926755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60A8587C-8783-4D68-ACA1-D416F9388D29}" type="slidenum">
              <a:rPr lang="fr-FR"/>
              <a:pPr/>
              <a:t>25</a:t>
            </a:fld>
            <a:endParaRPr lang="fr-FR"/>
          </a:p>
        </p:txBody>
      </p:sp>
      <p:sp>
        <p:nvSpPr>
          <p:cNvPr id="38913"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5309E191-9759-4717-95C7-B9CD0966E4BD}"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25</a:t>
            </a:fld>
            <a:endParaRPr lang="fr-FR" sz="1300">
              <a:solidFill>
                <a:srgbClr val="000000"/>
              </a:solidFill>
              <a:latin typeface="Times New Roman" panose="02020603050405020304" pitchFamily="18" charset="0"/>
              <a:cs typeface="Segoe UI" panose="020B0502040204020203" pitchFamily="34" charset="0"/>
            </a:endParaRPr>
          </a:p>
        </p:txBody>
      </p:sp>
      <p:sp>
        <p:nvSpPr>
          <p:cNvPr id="38914"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00DE31EA-3665-4EDA-8423-19194BBE9113}"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25</a:t>
            </a:fld>
            <a:endParaRPr lang="fr-FR" sz="1300">
              <a:solidFill>
                <a:srgbClr val="000000"/>
              </a:solidFill>
              <a:latin typeface="Times New Roman" panose="02020603050405020304" pitchFamily="18" charset="0"/>
              <a:cs typeface="Segoe UI" panose="020B0502040204020203" pitchFamily="34" charset="0"/>
            </a:endParaRPr>
          </a:p>
        </p:txBody>
      </p:sp>
      <p:sp>
        <p:nvSpPr>
          <p:cNvPr id="38915"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5385F24D-D33A-41A6-9BB9-46CBF2B25BFA}" type="slidenum">
              <a:rPr lang="fr-FR" sz="1200" b="1" i="1">
                <a:solidFill>
                  <a:srgbClr val="000000"/>
                </a:solidFill>
                <a:latin typeface="Arial Rounded MT Bold" panose="020F0704030504030204" pitchFamily="34" charset="0"/>
              </a:rPr>
              <a:pPr algn="r" eaLnBrk="1" hangingPunct="1">
                <a:buClrTx/>
                <a:buFontTx/>
                <a:buNone/>
              </a:pPr>
              <a:t>25</a:t>
            </a:fld>
            <a:endParaRPr lang="fr-FR" sz="1200" b="1" i="1">
              <a:solidFill>
                <a:srgbClr val="000000"/>
              </a:solidFill>
              <a:latin typeface="Arial Rounded MT Bold" panose="020F0704030504030204" pitchFamily="34" charset="0"/>
            </a:endParaRPr>
          </a:p>
        </p:txBody>
      </p:sp>
      <p:sp>
        <p:nvSpPr>
          <p:cNvPr id="38916" name="Rectangle 4"/>
          <p:cNvSpPr txBox="1">
            <a:spLocks noGrp="1" noRot="1" noChangeAspect="1" noChangeArrowheads="1"/>
          </p:cNvSpPr>
          <p:nvPr>
            <p:ph type="sldImg"/>
          </p:nvPr>
        </p:nvSpPr>
        <p:spPr bwMode="auto">
          <a:xfrm>
            <a:off x="1144588" y="687388"/>
            <a:ext cx="4568825" cy="34258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7" name="Text Box 5"/>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538351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C4566DB5-3543-438B-9A5C-16714A9AA520}" type="slidenum">
              <a:rPr lang="fr-FR"/>
              <a:pPr/>
              <a:t>26</a:t>
            </a:fld>
            <a:endParaRPr lang="fr-FR"/>
          </a:p>
        </p:txBody>
      </p:sp>
      <p:sp>
        <p:nvSpPr>
          <p:cNvPr id="3993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B7FAA28B-0377-47E4-AF4B-266D3D83862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26</a:t>
            </a:fld>
            <a:endParaRPr lang="fr-FR" sz="1300">
              <a:solidFill>
                <a:srgbClr val="000000"/>
              </a:solidFill>
              <a:latin typeface="Times New Roman" panose="02020603050405020304" pitchFamily="18" charset="0"/>
              <a:cs typeface="Segoe UI" panose="020B0502040204020203" pitchFamily="34" charset="0"/>
            </a:endParaRPr>
          </a:p>
        </p:txBody>
      </p:sp>
      <p:sp>
        <p:nvSpPr>
          <p:cNvPr id="3993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8973CA6C-0F44-4AAE-8CF6-6935F55DB00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26</a:t>
            </a:fld>
            <a:endParaRPr lang="fr-FR" sz="1300">
              <a:solidFill>
                <a:srgbClr val="000000"/>
              </a:solidFill>
              <a:latin typeface="Times New Roman" panose="02020603050405020304" pitchFamily="18" charset="0"/>
              <a:cs typeface="Segoe UI" panose="020B0502040204020203" pitchFamily="34" charset="0"/>
            </a:endParaRPr>
          </a:p>
        </p:txBody>
      </p:sp>
      <p:sp>
        <p:nvSpPr>
          <p:cNvPr id="3993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A74EFF1B-83D4-487B-BE69-AD5D5F657A6C}" type="slidenum">
              <a:rPr lang="fr-FR" sz="1200" b="1" i="1">
                <a:solidFill>
                  <a:srgbClr val="000000"/>
                </a:solidFill>
                <a:latin typeface="Arial Rounded MT Bold" panose="020F0704030504030204" pitchFamily="34" charset="0"/>
              </a:rPr>
              <a:pPr algn="r" eaLnBrk="1" hangingPunct="1">
                <a:buClrTx/>
                <a:buFontTx/>
                <a:buNone/>
              </a:pPr>
              <a:t>26</a:t>
            </a:fld>
            <a:endParaRPr lang="fr-FR" sz="1200" b="1" i="1">
              <a:solidFill>
                <a:srgbClr val="000000"/>
              </a:solidFill>
              <a:latin typeface="Arial Rounded MT Bold" panose="020F0704030504030204" pitchFamily="34" charset="0"/>
            </a:endParaRPr>
          </a:p>
        </p:txBody>
      </p:sp>
      <p:sp>
        <p:nvSpPr>
          <p:cNvPr id="39940" name="Rectangle 4"/>
          <p:cNvSpPr txBox="1">
            <a:spLocks noGrp="1" noRot="1" noChangeAspect="1" noChangeArrowheads="1"/>
          </p:cNvSpPr>
          <p:nvPr>
            <p:ph type="sldImg"/>
          </p:nvPr>
        </p:nvSpPr>
        <p:spPr bwMode="auto">
          <a:xfrm>
            <a:off x="1144588" y="687388"/>
            <a:ext cx="4568825" cy="34258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41" name="Text Box 5"/>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1312896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98392251-1075-417F-8687-09EBE334F8A8}" type="slidenum">
              <a:rPr lang="fr-FR"/>
              <a:pPr/>
              <a:t>27</a:t>
            </a:fld>
            <a:endParaRPr lang="fr-FR"/>
          </a:p>
        </p:txBody>
      </p:sp>
      <p:sp>
        <p:nvSpPr>
          <p:cNvPr id="46081"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2DF8922D-A7B2-45EB-B7CC-9740B43390AA}"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27</a:t>
            </a:fld>
            <a:endParaRPr lang="fr-FR" sz="1300">
              <a:solidFill>
                <a:srgbClr val="000000"/>
              </a:solidFill>
              <a:latin typeface="Times New Roman" panose="02020603050405020304" pitchFamily="18" charset="0"/>
              <a:cs typeface="Segoe UI" panose="020B0502040204020203" pitchFamily="34" charset="0"/>
            </a:endParaRPr>
          </a:p>
        </p:txBody>
      </p:sp>
      <p:sp>
        <p:nvSpPr>
          <p:cNvPr id="46082"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045F8A5-ECEF-49CF-BF49-0693F5573CA5}"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27</a:t>
            </a:fld>
            <a:endParaRPr lang="fr-FR" sz="1300">
              <a:solidFill>
                <a:srgbClr val="000000"/>
              </a:solidFill>
              <a:latin typeface="Times New Roman" panose="02020603050405020304" pitchFamily="18" charset="0"/>
              <a:cs typeface="Segoe UI" panose="020B0502040204020203" pitchFamily="34" charset="0"/>
            </a:endParaRPr>
          </a:p>
        </p:txBody>
      </p:sp>
      <p:sp>
        <p:nvSpPr>
          <p:cNvPr id="46083"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D6F79B9-AC27-4A62-B000-6B3554FC114A}" type="slidenum">
              <a:rPr lang="fr-FR" sz="1300">
                <a:solidFill>
                  <a:srgbClr val="000000"/>
                </a:solidFill>
                <a:latin typeface="Times New Roman" panose="02020603050405020304" pitchFamily="18" charset="0"/>
              </a:rPr>
              <a:pPr algn="r" eaLnBrk="1" hangingPunct="1">
                <a:buClrTx/>
                <a:buFontTx/>
                <a:buNone/>
              </a:pPr>
              <a:t>27</a:t>
            </a:fld>
            <a:endParaRPr lang="fr-FR" sz="1300">
              <a:solidFill>
                <a:srgbClr val="000000"/>
              </a:solidFill>
              <a:latin typeface="Times New Roman" panose="02020603050405020304" pitchFamily="18" charset="0"/>
            </a:endParaRPr>
          </a:p>
        </p:txBody>
      </p:sp>
      <p:sp>
        <p:nvSpPr>
          <p:cNvPr id="46084" name="Rectangle 4"/>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5" name="Text Box 5"/>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2241270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6064AD82-EDD9-4536-B92B-9DA9605F2BD3}" type="slidenum">
              <a:rPr lang="fr-FR"/>
              <a:pPr/>
              <a:t>35</a:t>
            </a:fld>
            <a:endParaRPr lang="fr-FR"/>
          </a:p>
        </p:txBody>
      </p:sp>
      <p:sp>
        <p:nvSpPr>
          <p:cNvPr id="37889"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B4A569A3-F2AC-42BB-A1F4-15F5250D6D0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35</a:t>
            </a:fld>
            <a:endParaRPr lang="fr-FR" sz="1300">
              <a:solidFill>
                <a:srgbClr val="000000"/>
              </a:solidFill>
              <a:latin typeface="Times New Roman" panose="02020603050405020304" pitchFamily="18" charset="0"/>
              <a:cs typeface="Segoe UI" panose="020B0502040204020203" pitchFamily="34" charset="0"/>
            </a:endParaRPr>
          </a:p>
        </p:txBody>
      </p:sp>
      <p:sp>
        <p:nvSpPr>
          <p:cNvPr id="37890"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BD6DDAE9-AE2E-481F-B77E-CBA1FC427BD5}"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35</a:t>
            </a:fld>
            <a:endParaRPr lang="fr-FR" sz="1300">
              <a:solidFill>
                <a:srgbClr val="000000"/>
              </a:solidFill>
              <a:latin typeface="Times New Roman" panose="02020603050405020304" pitchFamily="18" charset="0"/>
              <a:cs typeface="Segoe UI" panose="020B0502040204020203" pitchFamily="34" charset="0"/>
            </a:endParaRPr>
          </a:p>
        </p:txBody>
      </p:sp>
      <p:sp>
        <p:nvSpPr>
          <p:cNvPr id="37891"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59E79602-FA4B-41B8-B321-709C947A6FE2}" type="slidenum">
              <a:rPr lang="fr-FR" sz="1300">
                <a:solidFill>
                  <a:srgbClr val="000000"/>
                </a:solidFill>
                <a:latin typeface="Times New Roman" panose="02020603050405020304" pitchFamily="18" charset="0"/>
              </a:rPr>
              <a:pPr algn="r" eaLnBrk="1" hangingPunct="1">
                <a:buClrTx/>
                <a:buFontTx/>
                <a:buNone/>
              </a:pPr>
              <a:t>35</a:t>
            </a:fld>
            <a:endParaRPr lang="fr-FR" sz="1300">
              <a:solidFill>
                <a:srgbClr val="000000"/>
              </a:solidFill>
              <a:latin typeface="Times New Roman" panose="02020603050405020304" pitchFamily="18" charset="0"/>
            </a:endParaRPr>
          </a:p>
        </p:txBody>
      </p:sp>
      <p:sp>
        <p:nvSpPr>
          <p:cNvPr id="37892" name="Rectangle 4"/>
          <p:cNvSpPr txBox="1">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3" name="Text Box 5"/>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1837547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6"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7"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9"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3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31"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2"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34"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5"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6" name="Image 35"/>
          <p:cNvPicPr/>
          <p:nvPr/>
        </p:nvPicPr>
        <p:blipFill>
          <a:blip r:embed="rId2"/>
          <a:stretch>
            <a:fillRect/>
          </a:stretch>
        </p:blipFill>
        <p:spPr>
          <a:xfrm>
            <a:off x="2079000" y="1604520"/>
            <a:ext cx="4984920" cy="3977280"/>
          </a:xfrm>
          <a:prstGeom prst="rect">
            <a:avLst/>
          </a:prstGeom>
          <a:ln>
            <a:noFill/>
          </a:ln>
        </p:spPr>
      </p:pic>
      <p:pic>
        <p:nvPicPr>
          <p:cNvPr id="37" name="Image 36"/>
          <p:cNvPicPr/>
          <p:nvPr/>
        </p:nvPicPr>
        <p:blipFill>
          <a:blip r:embed="rId2"/>
          <a:stretch>
            <a:fillRec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p:cNvSpPr>
            <a:spLocks noGrp="1"/>
          </p:cNvSpPr>
          <p:nvPr>
            <p:ph type="dt" sz="half" idx="10"/>
          </p:nvPr>
        </p:nvSpPr>
        <p:spPr>
          <a:xfrm>
            <a:off x="628650" y="6356351"/>
            <a:ext cx="2057400" cy="365125"/>
          </a:xfrm>
          <a:prstGeom prst="rect">
            <a:avLst/>
          </a:prstGeom>
        </p:spPr>
        <p:txBody>
          <a:bodyPr/>
          <a:lstStyle/>
          <a:p>
            <a:fld id="{7BCF375E-8123-4F92-A766-08C230A90E61}" type="datetimeFigureOut">
              <a:rPr lang="fr-FR" smtClean="0"/>
              <a:pPr/>
              <a:t>01/04/2025</a:t>
            </a:fld>
            <a:endParaRPr lang="fr-FR"/>
          </a:p>
        </p:txBody>
      </p:sp>
      <p:sp>
        <p:nvSpPr>
          <p:cNvPr id="5" name="Espace réservé du pied de page 4"/>
          <p:cNvSpPr>
            <a:spLocks noGrp="1"/>
          </p:cNvSpPr>
          <p:nvPr>
            <p:ph type="ftr" sz="quarter" idx="11"/>
          </p:nvPr>
        </p:nvSpPr>
        <p:spPr>
          <a:xfrm>
            <a:off x="3028950" y="6356351"/>
            <a:ext cx="30861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457950" y="6356351"/>
            <a:ext cx="2057400" cy="365125"/>
          </a:xfrm>
          <a:prstGeom prst="rect">
            <a:avLst/>
          </a:prstGeom>
        </p:spPr>
        <p:txBody>
          <a:bodyPr/>
          <a:lstStyle/>
          <a:p>
            <a:fld id="{F1171589-0F16-480D-8E7E-20188BFA2C41}" type="slidenum">
              <a:rPr lang="fr-FR" smtClean="0"/>
              <a:pPr/>
              <a:t>‹N°›</a:t>
            </a:fld>
            <a:endParaRPr lang="fr-FR"/>
          </a:p>
        </p:txBody>
      </p:sp>
    </p:spTree>
    <p:extLst>
      <p:ext uri="{BB962C8B-B14F-4D97-AF65-F5344CB8AC3E}">
        <p14:creationId xmlns:p14="http://schemas.microsoft.com/office/powerpoint/2010/main" val="2718050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5"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7"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0"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82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4"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5"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6"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8"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9"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0"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4"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 6"/>
          <p:cNvPicPr/>
          <p:nvPr/>
        </p:nvPicPr>
        <p:blipFill>
          <a:blip r:embed="rId15"/>
          <a:stretch>
            <a:fillRect/>
          </a:stretch>
        </p:blipFill>
        <p:spPr>
          <a:xfrm>
            <a:off x="0" y="0"/>
            <a:ext cx="9124200" cy="6855840"/>
          </a:xfrm>
          <a:prstGeom prst="rect">
            <a:avLst/>
          </a:prstGeom>
          <a:ln>
            <a:noFill/>
          </a:ln>
        </p:spPr>
      </p:pic>
      <p:sp>
        <p:nvSpPr>
          <p:cNvPr id="5" name="CustomShape 1"/>
          <p:cNvSpPr/>
          <p:nvPr/>
        </p:nvSpPr>
        <p:spPr>
          <a:xfrm>
            <a:off x="8964720" y="0"/>
            <a:ext cx="177120" cy="6855840"/>
          </a:xfrm>
          <a:prstGeom prst="rect">
            <a:avLst/>
          </a:prstGeom>
          <a:solidFill>
            <a:srgbClr val="0052A2"/>
          </a:solidFill>
          <a:ln>
            <a:noFill/>
          </a:ln>
        </p:spPr>
      </p:sp>
      <p:sp>
        <p:nvSpPr>
          <p:cNvPr id="2"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fr-FR" sz="4400">
                <a:latin typeface="Arial"/>
              </a:rPr>
              <a:t>Cliquez pour éditer le format du texte-titre</a:t>
            </a:r>
            <a:endParaRPr/>
          </a:p>
        </p:txBody>
      </p:sp>
      <p:sp>
        <p:nvSpPr>
          <p:cNvPr id="3" name="PlaceHolder 3"/>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fr-FR" sz="3200">
                <a:latin typeface="Arial"/>
              </a:rPr>
              <a:t>Cliquez pour éditer le format du plan de texte</a:t>
            </a:r>
            <a:endParaRPr/>
          </a:p>
          <a:p>
            <a:pPr lvl="1">
              <a:buSzPct val="75000"/>
              <a:buFont typeface="StarSymbol"/>
              <a:buChar char=""/>
            </a:pPr>
            <a:r>
              <a:rPr lang="fr-FR" sz="2800">
                <a:latin typeface="Arial"/>
              </a:rPr>
              <a:t>Second niveau de plan</a:t>
            </a:r>
            <a:endParaRPr/>
          </a:p>
          <a:p>
            <a:pPr lvl="2">
              <a:buSzPct val="45000"/>
              <a:buFont typeface="StarSymbol"/>
              <a:buChar char=""/>
            </a:pPr>
            <a:r>
              <a:rPr lang="fr-FR" sz="2400">
                <a:latin typeface="Arial"/>
              </a:rPr>
              <a:t>Troisième niveau de plan</a:t>
            </a:r>
            <a:endParaRPr/>
          </a:p>
          <a:p>
            <a:pPr lvl="3">
              <a:buSzPct val="75000"/>
              <a:buFont typeface="StarSymbol"/>
              <a:buChar char=""/>
            </a:pPr>
            <a:r>
              <a:rPr lang="fr-FR" sz="2000">
                <a:latin typeface="Arial"/>
              </a:rPr>
              <a:t>Quatrième niveau de plan</a:t>
            </a:r>
            <a:endParaRPr/>
          </a:p>
          <a:p>
            <a:pPr lvl="4">
              <a:buSzPct val="45000"/>
              <a:buFont typeface="StarSymbol"/>
              <a:buChar char=""/>
            </a:pPr>
            <a:r>
              <a:rPr lang="fr-FR" sz="2000">
                <a:latin typeface="Arial"/>
              </a:rPr>
              <a:t>Cinquième niveau de plan</a:t>
            </a:r>
            <a:endParaRPr/>
          </a:p>
          <a:p>
            <a:pPr lvl="5">
              <a:buSzPct val="45000"/>
              <a:buFont typeface="StarSymbol"/>
              <a:buChar char=""/>
            </a:pPr>
            <a:r>
              <a:rPr lang="fr-FR" sz="2000">
                <a:latin typeface="Arial"/>
              </a:rPr>
              <a:t>Sixième niveau de plan</a:t>
            </a:r>
            <a:endParaRPr/>
          </a:p>
          <a:p>
            <a:pPr lvl="6">
              <a:buSzPct val="45000"/>
              <a:buFont typeface="StarSymbol"/>
              <a:buChar char=""/>
            </a:pPr>
            <a:r>
              <a:rPr lang="fr-FR" sz="2000">
                <a:latin typeface="Arial"/>
              </a:rPr>
              <a:t>Septième niveau de plan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wmf"/><Relationship Id="rId4" Type="http://schemas.openxmlformats.org/officeDocument/2006/relationships/image" Target="../media/image24.wmf"/></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2.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2.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33.jpeg"/></Relationships>
</file>

<file path=ppt/slides/_rels/slide3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image" Target="../media/image36.jpeg"/><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26381" y="1775223"/>
            <a:ext cx="6129338" cy="40647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2700" b="1" dirty="0">
                <a:solidFill>
                  <a:srgbClr val="333399"/>
                </a:solidFill>
                <a:latin typeface="Tahoma" panose="020B0604030504040204" pitchFamily="34" charset="0"/>
              </a:rPr>
              <a:t>Lycée </a:t>
            </a:r>
            <a:r>
              <a:rPr lang="fr-FR" sz="2700" b="1" dirty="0" smtClean="0">
                <a:solidFill>
                  <a:srgbClr val="333399"/>
                </a:solidFill>
                <a:latin typeface="Tahoma" panose="020B0604030504040204" pitchFamily="34" charset="0"/>
              </a:rPr>
              <a:t>Robert DOISNEAU</a:t>
            </a:r>
            <a:endParaRPr lang="fr-FR" sz="2700" b="1" dirty="0">
              <a:solidFill>
                <a:srgbClr val="333399"/>
              </a:solidFill>
              <a:latin typeface="Tahoma" panose="020B0604030504040204" pitchFamily="34" charset="0"/>
            </a:endParaRPr>
          </a:p>
          <a:p>
            <a:pPr algn="ctr" eaLnBrk="1" hangingPunct="1">
              <a:buClrTx/>
              <a:buFontTx/>
              <a:buNone/>
            </a:pPr>
            <a:endParaRPr lang="fr-FR" sz="2700" b="1" dirty="0">
              <a:solidFill>
                <a:srgbClr val="333399"/>
              </a:solidFill>
              <a:latin typeface="Tahoma" panose="020B0604030504040204" pitchFamily="34" charset="0"/>
            </a:endParaRPr>
          </a:p>
          <a:p>
            <a:pPr algn="ctr" eaLnBrk="1" hangingPunct="1">
              <a:buClrTx/>
              <a:buFontTx/>
              <a:buNone/>
            </a:pPr>
            <a:r>
              <a:rPr lang="fr-FR" sz="4050" b="1" dirty="0">
                <a:solidFill>
                  <a:srgbClr val="333399"/>
                </a:solidFill>
                <a:latin typeface="Tahoma" panose="020B0604030504040204" pitchFamily="34" charset="0"/>
              </a:rPr>
              <a:t>L’orientation après une seconde générale et technologique</a:t>
            </a:r>
          </a:p>
          <a:p>
            <a:pPr algn="ctr" eaLnBrk="1" hangingPunct="1">
              <a:buClrTx/>
              <a:buFontTx/>
              <a:buNone/>
            </a:pPr>
            <a:endParaRPr lang="fr-FR" sz="4050" b="1" dirty="0">
              <a:solidFill>
                <a:srgbClr val="333399"/>
              </a:solidFill>
              <a:latin typeface="Tahoma" panose="020B0604030504040204" pitchFamily="34" charset="0"/>
            </a:endParaRPr>
          </a:p>
          <a:p>
            <a:pPr algn="ctr" eaLnBrk="1" hangingPunct="1">
              <a:buClrTx/>
              <a:buFontTx/>
              <a:buNone/>
            </a:pPr>
            <a:r>
              <a:rPr lang="fr-FR" sz="900" b="1" dirty="0">
                <a:solidFill>
                  <a:srgbClr val="333399"/>
                </a:solidFill>
                <a:latin typeface="Tahoma" panose="020B0604030504040204" pitchFamily="34" charset="0"/>
              </a:rPr>
              <a:t>                                                                                                      </a:t>
            </a:r>
          </a:p>
          <a:p>
            <a:pPr algn="ctr" eaLnBrk="1" hangingPunct="1">
              <a:buClrTx/>
              <a:buFontTx/>
              <a:buNone/>
            </a:pPr>
            <a:endParaRPr lang="fr-FR" sz="900" b="1" dirty="0">
              <a:solidFill>
                <a:srgbClr val="333399"/>
              </a:solidFill>
              <a:latin typeface="Tahoma" panose="020B0604030504040204" pitchFamily="34" charset="0"/>
            </a:endParaRPr>
          </a:p>
          <a:p>
            <a:pPr algn="ctr" eaLnBrk="1" hangingPunct="1">
              <a:buClrTx/>
              <a:buFontTx/>
              <a:buNone/>
            </a:pPr>
            <a:r>
              <a:rPr lang="fr-FR" sz="1350" b="1" dirty="0">
                <a:solidFill>
                  <a:srgbClr val="333399"/>
                </a:solidFill>
                <a:latin typeface="Tahoma" panose="020B0604030504040204" pitchFamily="34" charset="0"/>
              </a:rPr>
              <a:t>                                                                                                                                                 </a:t>
            </a:r>
            <a:endParaRPr lang="fr-FR" b="1" dirty="0">
              <a:solidFill>
                <a:srgbClr val="333399"/>
              </a:solidFill>
              <a:latin typeface="Tahoma" panose="020B0604030504040204" pitchFamily="34" charset="0"/>
            </a:endParaRPr>
          </a:p>
        </p:txBody>
      </p:sp>
      <p:sp>
        <p:nvSpPr>
          <p:cNvPr id="4" name="ZoneTexte 3"/>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Tree>
    <p:extLst>
      <p:ext uri="{BB962C8B-B14F-4D97-AF65-F5344CB8AC3E}">
        <p14:creationId xmlns:p14="http://schemas.microsoft.com/office/powerpoint/2010/main" val="109995575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524000" y="-1447800"/>
            <a:ext cx="12192000" cy="9753600"/>
          </a:xfrm>
          <a:prstGeom prst="rect">
            <a:avLst/>
          </a:prstGeom>
        </p:spPr>
      </p:pic>
    </p:spTree>
    <p:extLst>
      <p:ext uri="{BB962C8B-B14F-4D97-AF65-F5344CB8AC3E}">
        <p14:creationId xmlns:p14="http://schemas.microsoft.com/office/powerpoint/2010/main" val="2795543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524000" y="-1447800"/>
            <a:ext cx="12192000" cy="9753600"/>
          </a:xfrm>
          <a:prstGeom prst="rect">
            <a:avLst/>
          </a:prstGeom>
        </p:spPr>
      </p:pic>
    </p:spTree>
    <p:extLst>
      <p:ext uri="{BB962C8B-B14F-4D97-AF65-F5344CB8AC3E}">
        <p14:creationId xmlns:p14="http://schemas.microsoft.com/office/powerpoint/2010/main" val="153886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80561" y="-2041688"/>
            <a:ext cx="12192000" cy="9753600"/>
          </a:xfrm>
          <a:prstGeom prst="rect">
            <a:avLst/>
          </a:prstGeom>
        </p:spPr>
      </p:pic>
    </p:spTree>
    <p:extLst>
      <p:ext uri="{BB962C8B-B14F-4D97-AF65-F5344CB8AC3E}">
        <p14:creationId xmlns:p14="http://schemas.microsoft.com/office/powerpoint/2010/main" val="2159737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495719" y="-1975701"/>
            <a:ext cx="12192000" cy="9753600"/>
          </a:xfrm>
          <a:prstGeom prst="rect">
            <a:avLst/>
          </a:prstGeom>
        </p:spPr>
      </p:pic>
    </p:spTree>
    <p:extLst>
      <p:ext uri="{BB962C8B-B14F-4D97-AF65-F5344CB8AC3E}">
        <p14:creationId xmlns:p14="http://schemas.microsoft.com/office/powerpoint/2010/main" val="3313885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646548" y="-2381053"/>
            <a:ext cx="12192000" cy="9753600"/>
          </a:xfrm>
          <a:prstGeom prst="rect">
            <a:avLst/>
          </a:prstGeom>
        </p:spPr>
      </p:pic>
    </p:spTree>
    <p:extLst>
      <p:ext uri="{BB962C8B-B14F-4D97-AF65-F5344CB8AC3E}">
        <p14:creationId xmlns:p14="http://schemas.microsoft.com/office/powerpoint/2010/main" val="351606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05146" y="-2013408"/>
            <a:ext cx="12192000" cy="9753600"/>
          </a:xfrm>
          <a:prstGeom prst="rect">
            <a:avLst/>
          </a:prstGeom>
        </p:spPr>
      </p:pic>
    </p:spTree>
    <p:extLst>
      <p:ext uri="{BB962C8B-B14F-4D97-AF65-F5344CB8AC3E}">
        <p14:creationId xmlns:p14="http://schemas.microsoft.com/office/powerpoint/2010/main" val="3045565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71134" y="-3125771"/>
            <a:ext cx="12192000" cy="9753600"/>
          </a:xfrm>
          <a:prstGeom prst="rect">
            <a:avLst/>
          </a:prstGeom>
        </p:spPr>
      </p:pic>
    </p:spTree>
    <p:extLst>
      <p:ext uri="{BB962C8B-B14F-4D97-AF65-F5344CB8AC3E}">
        <p14:creationId xmlns:p14="http://schemas.microsoft.com/office/powerpoint/2010/main" val="1910467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99414" y="-2333920"/>
            <a:ext cx="12192000" cy="9753600"/>
          </a:xfrm>
          <a:prstGeom prst="rect">
            <a:avLst/>
          </a:prstGeom>
        </p:spPr>
      </p:pic>
    </p:spTree>
    <p:extLst>
      <p:ext uri="{BB962C8B-B14F-4D97-AF65-F5344CB8AC3E}">
        <p14:creationId xmlns:p14="http://schemas.microsoft.com/office/powerpoint/2010/main" val="2725672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CustomShape 1"/>
          <p:cNvSpPr/>
          <p:nvPr/>
        </p:nvSpPr>
        <p:spPr>
          <a:xfrm>
            <a:off x="890280" y="1438351"/>
            <a:ext cx="7865280" cy="4372920"/>
          </a:xfrm>
          <a:prstGeom prst="parallelogram">
            <a:avLst>
              <a:gd name="adj" fmla="val 25000"/>
            </a:avLst>
          </a:prstGeom>
          <a:solidFill>
            <a:schemeClr val="accent6">
              <a:lumMod val="75000"/>
            </a:schemeClr>
          </a:solidFill>
          <a:ln>
            <a:noFill/>
          </a:ln>
          <a:effectLst>
            <a:outerShdw blurRad="4000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fr-FR" sz="4000" b="0" strike="noStrike" spc="-1" dirty="0">
                <a:solidFill>
                  <a:srgbClr val="FFFFFF"/>
                </a:solidFill>
                <a:latin typeface="Calibri"/>
              </a:rPr>
              <a:t>Les bacs </a:t>
            </a:r>
            <a:r>
              <a:rPr lang="fr-FR" sz="4000" b="0" strike="noStrike" spc="-1" dirty="0" smtClean="0">
                <a:solidFill>
                  <a:srgbClr val="FFFFFF"/>
                </a:solidFill>
                <a:latin typeface="Calibri"/>
              </a:rPr>
              <a:t>technologiques</a:t>
            </a:r>
          </a:p>
          <a:p>
            <a:pPr>
              <a:lnSpc>
                <a:spcPct val="100000"/>
              </a:lnSpc>
            </a:pPr>
            <a:r>
              <a:rPr lang="fr-FR" sz="4000" spc="-1" dirty="0" smtClean="0">
                <a:solidFill>
                  <a:srgbClr val="FFFFFF"/>
                </a:solidFill>
                <a:latin typeface="Calibri"/>
              </a:rPr>
              <a:t>         AFFELNET LYCEE</a:t>
            </a:r>
            <a:endParaRPr lang="fr-FR" sz="4000" b="0" strike="noStrike" spc="-1" dirty="0">
              <a:latin typeface="Arial"/>
            </a:endParaRPr>
          </a:p>
        </p:txBody>
      </p:sp>
      <p:sp>
        <p:nvSpPr>
          <p:cNvPr id="623" name="TextShape 2"/>
          <p:cNvSpPr txBox="1"/>
          <p:nvPr/>
        </p:nvSpPr>
        <p:spPr>
          <a:xfrm>
            <a:off x="8225280" y="6519960"/>
            <a:ext cx="530280" cy="337680"/>
          </a:xfrm>
          <a:prstGeom prst="rect">
            <a:avLst/>
          </a:prstGeom>
          <a:noFill/>
          <a:ln>
            <a:noFill/>
          </a:ln>
        </p:spPr>
        <p:txBody>
          <a:bodyPr lIns="90000" tIns="45000" rIns="90000" bIns="45000">
            <a:noAutofit/>
          </a:bodyPr>
          <a:lstStyle/>
          <a:p>
            <a:pPr>
              <a:lnSpc>
                <a:spcPct val="100000"/>
              </a:lnSpc>
            </a:pPr>
            <a:endParaRPr lang="fr-FR" sz="1800" b="0" strike="noStrike" spc="-1" dirty="0">
              <a:latin typeface="Times New Roman"/>
            </a:endParaRPr>
          </a:p>
        </p:txBody>
      </p:sp>
    </p:spTree>
    <p:extLst>
      <p:ext uri="{BB962C8B-B14F-4D97-AF65-F5344CB8AC3E}">
        <p14:creationId xmlns:p14="http://schemas.microsoft.com/office/powerpoint/2010/main" val="488703974"/>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CustomShape 1"/>
          <p:cNvSpPr/>
          <p:nvPr/>
        </p:nvSpPr>
        <p:spPr>
          <a:xfrm>
            <a:off x="966757" y="161820"/>
            <a:ext cx="7920000" cy="576000"/>
          </a:xfrm>
          <a:custGeom>
            <a:avLst/>
            <a:gdLst/>
            <a:ahLst/>
            <a:cxnLst/>
            <a:rect l="0" t="0" r="r" b="b"/>
            <a:pathLst>
              <a:path w="22002" h="1601">
                <a:moveTo>
                  <a:pt x="0" y="0"/>
                </a:moveTo>
                <a:lnTo>
                  <a:pt x="22001" y="0"/>
                </a:lnTo>
                <a:moveTo>
                  <a:pt x="0" y="1600"/>
                </a:moveTo>
                <a:lnTo>
                  <a:pt x="22001" y="1600"/>
                </a:lnTo>
              </a:path>
            </a:pathLst>
          </a:custGeom>
          <a:ln>
            <a:noFill/>
          </a:ln>
        </p:spPr>
        <p:style>
          <a:lnRef idx="0">
            <a:scrgbClr r="0" g="0" b="0"/>
          </a:lnRef>
          <a:fillRef idx="0">
            <a:scrgbClr r="0" g="0" b="0"/>
          </a:fillRef>
          <a:effectRef idx="0">
            <a:scrgbClr r="0" g="0" b="0"/>
          </a:effectRef>
          <a:fontRef idx="minor"/>
        </p:style>
        <p:txBody>
          <a:bodyPr wrap="none" lIns="90000" tIns="45000" rIns="90000" bIns="45000">
            <a:prstTxWarp prst="textPlain">
              <a:avLst/>
            </a:prstTxWarp>
            <a:noAutofit/>
          </a:bodyPr>
          <a:lstStyle/>
          <a:p>
            <a:pPr>
              <a:lnSpc>
                <a:spcPct val="100000"/>
              </a:lnSpc>
            </a:pPr>
            <a:r>
              <a:rPr lang="fr-FR" sz="4000" b="1" strike="noStrike" spc="-1" dirty="0">
                <a:solidFill>
                  <a:srgbClr val="FF0000"/>
                </a:solidFill>
                <a:latin typeface="Calibri"/>
                <a:ea typeface="Arial Unicode MS"/>
              </a:rPr>
              <a:t>8  Bacs technologiques</a:t>
            </a:r>
            <a:endParaRPr lang="fr-FR" sz="4000" b="0" strike="noStrike" spc="-1" dirty="0">
              <a:latin typeface="Arial"/>
            </a:endParaRPr>
          </a:p>
        </p:txBody>
      </p:sp>
      <p:pic>
        <p:nvPicPr>
          <p:cNvPr id="626" name="Image 6"/>
          <p:cNvPicPr/>
          <p:nvPr/>
        </p:nvPicPr>
        <p:blipFill>
          <a:blip r:embed="rId2"/>
          <a:stretch/>
        </p:blipFill>
        <p:spPr>
          <a:xfrm>
            <a:off x="6822720" y="4605480"/>
            <a:ext cx="2029320" cy="1685520"/>
          </a:xfrm>
          <a:prstGeom prst="rect">
            <a:avLst/>
          </a:prstGeom>
          <a:ln>
            <a:noFill/>
          </a:ln>
        </p:spPr>
      </p:pic>
      <p:pic>
        <p:nvPicPr>
          <p:cNvPr id="627" name="Picture 33"/>
          <p:cNvPicPr/>
          <p:nvPr/>
        </p:nvPicPr>
        <p:blipFill>
          <a:blip r:embed="rId3"/>
          <a:stretch/>
        </p:blipFill>
        <p:spPr>
          <a:xfrm>
            <a:off x="4992480" y="2013120"/>
            <a:ext cx="1158840" cy="1522080"/>
          </a:xfrm>
          <a:prstGeom prst="rect">
            <a:avLst/>
          </a:prstGeom>
          <a:ln>
            <a:noFill/>
          </a:ln>
        </p:spPr>
      </p:pic>
      <p:pic>
        <p:nvPicPr>
          <p:cNvPr id="628" name="Image 8"/>
          <p:cNvPicPr/>
          <p:nvPr/>
        </p:nvPicPr>
        <p:blipFill>
          <a:blip r:embed="rId4"/>
          <a:stretch/>
        </p:blipFill>
        <p:spPr>
          <a:xfrm>
            <a:off x="2787120" y="1944720"/>
            <a:ext cx="1149840" cy="1541160"/>
          </a:xfrm>
          <a:prstGeom prst="rect">
            <a:avLst/>
          </a:prstGeom>
          <a:ln>
            <a:noFill/>
          </a:ln>
        </p:spPr>
      </p:pic>
      <p:pic>
        <p:nvPicPr>
          <p:cNvPr id="629" name="Image 12"/>
          <p:cNvPicPr/>
          <p:nvPr/>
        </p:nvPicPr>
        <p:blipFill>
          <a:blip r:embed="rId5"/>
          <a:stretch/>
        </p:blipFill>
        <p:spPr>
          <a:xfrm>
            <a:off x="643320" y="4680000"/>
            <a:ext cx="1167480" cy="1642680"/>
          </a:xfrm>
          <a:prstGeom prst="rect">
            <a:avLst/>
          </a:prstGeom>
          <a:ln>
            <a:noFill/>
          </a:ln>
        </p:spPr>
      </p:pic>
      <p:pic>
        <p:nvPicPr>
          <p:cNvPr id="630" name="Image 18"/>
          <p:cNvPicPr/>
          <p:nvPr/>
        </p:nvPicPr>
        <p:blipFill>
          <a:blip r:embed="rId6"/>
          <a:stretch/>
        </p:blipFill>
        <p:spPr>
          <a:xfrm>
            <a:off x="4869360" y="4659480"/>
            <a:ext cx="1226160" cy="1685520"/>
          </a:xfrm>
          <a:prstGeom prst="rect">
            <a:avLst/>
          </a:prstGeom>
          <a:ln>
            <a:noFill/>
          </a:ln>
        </p:spPr>
      </p:pic>
      <p:sp>
        <p:nvSpPr>
          <p:cNvPr id="632" name="CustomShape 2"/>
          <p:cNvSpPr/>
          <p:nvPr/>
        </p:nvSpPr>
        <p:spPr>
          <a:xfrm>
            <a:off x="756000" y="836640"/>
            <a:ext cx="7848360" cy="4561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2400" b="0" strike="noStrike" spc="-1">
                <a:solidFill>
                  <a:srgbClr val="000000"/>
                </a:solidFill>
                <a:latin typeface="Calibri"/>
                <a:ea typeface="Arial Unicode MS"/>
              </a:rPr>
              <a:t>Choisir un domaine d’activité</a:t>
            </a:r>
            <a:endParaRPr lang="fr-FR" sz="2400" b="0" strike="noStrike" spc="-1">
              <a:latin typeface="Arial"/>
            </a:endParaRPr>
          </a:p>
        </p:txBody>
      </p:sp>
      <p:pic>
        <p:nvPicPr>
          <p:cNvPr id="633" name="Image 3"/>
          <p:cNvPicPr/>
          <p:nvPr/>
        </p:nvPicPr>
        <p:blipFill>
          <a:blip r:embed="rId7"/>
          <a:stretch/>
        </p:blipFill>
        <p:spPr>
          <a:xfrm>
            <a:off x="2746080" y="4711680"/>
            <a:ext cx="1149840" cy="1641240"/>
          </a:xfrm>
          <a:prstGeom prst="rect">
            <a:avLst/>
          </a:prstGeom>
          <a:ln>
            <a:noFill/>
          </a:ln>
        </p:spPr>
      </p:pic>
      <p:pic>
        <p:nvPicPr>
          <p:cNvPr id="634" name="Image 4"/>
          <p:cNvPicPr/>
          <p:nvPr/>
        </p:nvPicPr>
        <p:blipFill>
          <a:blip r:embed="rId8"/>
          <a:stretch/>
        </p:blipFill>
        <p:spPr>
          <a:xfrm>
            <a:off x="7196400" y="2031840"/>
            <a:ext cx="1205640" cy="1515600"/>
          </a:xfrm>
          <a:prstGeom prst="rect">
            <a:avLst/>
          </a:prstGeom>
          <a:ln>
            <a:noFill/>
          </a:ln>
        </p:spPr>
      </p:pic>
      <p:pic>
        <p:nvPicPr>
          <p:cNvPr id="635" name="Image 5"/>
          <p:cNvPicPr/>
          <p:nvPr/>
        </p:nvPicPr>
        <p:blipFill>
          <a:blip r:embed="rId9"/>
          <a:stretch/>
        </p:blipFill>
        <p:spPr>
          <a:xfrm>
            <a:off x="712080" y="1947960"/>
            <a:ext cx="1173240" cy="1541160"/>
          </a:xfrm>
          <a:prstGeom prst="rect">
            <a:avLst/>
          </a:prstGeom>
          <a:ln>
            <a:noFill/>
          </a:ln>
        </p:spPr>
      </p:pic>
      <p:sp>
        <p:nvSpPr>
          <p:cNvPr id="636" name="CustomShape 3"/>
          <p:cNvSpPr/>
          <p:nvPr/>
        </p:nvSpPr>
        <p:spPr>
          <a:xfrm>
            <a:off x="712080" y="3492000"/>
            <a:ext cx="1173240" cy="30384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nchor="ctr">
            <a:spAutoFit/>
          </a:bodyPr>
          <a:lstStyle/>
          <a:p>
            <a:pPr algn="ctr">
              <a:lnSpc>
                <a:spcPct val="100000"/>
              </a:lnSpc>
            </a:pPr>
            <a:r>
              <a:rPr lang="fr-FR" sz="1400" b="0" strike="noStrike" spc="-1">
                <a:solidFill>
                  <a:srgbClr val="000000"/>
                </a:solidFill>
                <a:latin typeface="Calibri"/>
                <a:ea typeface="Arial Unicode MS"/>
              </a:rPr>
              <a:t>4 spécialités</a:t>
            </a:r>
            <a:endParaRPr lang="fr-FR" sz="1400" b="0" strike="noStrike" spc="-1">
              <a:latin typeface="Arial"/>
            </a:endParaRPr>
          </a:p>
        </p:txBody>
      </p:sp>
      <p:sp>
        <p:nvSpPr>
          <p:cNvPr id="637" name="CustomShape 4"/>
          <p:cNvSpPr/>
          <p:nvPr/>
        </p:nvSpPr>
        <p:spPr>
          <a:xfrm>
            <a:off x="2762280" y="3512520"/>
            <a:ext cx="1199880" cy="30384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nchor="ctr">
            <a:spAutoFit/>
          </a:bodyPr>
          <a:lstStyle/>
          <a:p>
            <a:pPr algn="ctr">
              <a:lnSpc>
                <a:spcPct val="100000"/>
              </a:lnSpc>
            </a:pPr>
            <a:r>
              <a:rPr lang="fr-FR" sz="1400" b="0" strike="noStrike" spc="-1">
                <a:solidFill>
                  <a:srgbClr val="000000"/>
                </a:solidFill>
                <a:latin typeface="Calibri"/>
                <a:ea typeface="Arial Unicode MS"/>
              </a:rPr>
              <a:t>2 spécialités</a:t>
            </a:r>
            <a:endParaRPr lang="fr-FR" sz="1400" b="0" strike="noStrike" spc="-1">
              <a:latin typeface="Arial"/>
            </a:endParaRPr>
          </a:p>
        </p:txBody>
      </p:sp>
      <p:sp>
        <p:nvSpPr>
          <p:cNvPr id="638" name="CustomShape 5"/>
          <p:cNvSpPr/>
          <p:nvPr/>
        </p:nvSpPr>
        <p:spPr>
          <a:xfrm>
            <a:off x="4992480" y="3517200"/>
            <a:ext cx="1158840" cy="30384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nchor="ctr">
            <a:spAutoFit/>
          </a:bodyPr>
          <a:lstStyle/>
          <a:p>
            <a:pPr algn="ctr">
              <a:lnSpc>
                <a:spcPct val="100000"/>
              </a:lnSpc>
            </a:pPr>
            <a:r>
              <a:rPr lang="fr-FR" sz="1400" b="0" strike="noStrike" spc="-1">
                <a:solidFill>
                  <a:srgbClr val="000000"/>
                </a:solidFill>
                <a:latin typeface="Calibri"/>
                <a:ea typeface="Arial Unicode MS"/>
              </a:rPr>
              <a:t>4 domaines</a:t>
            </a:r>
            <a:endParaRPr lang="fr-FR" sz="1400" b="0" strike="noStrike" spc="-1">
              <a:latin typeface="Arial"/>
            </a:endParaRPr>
          </a:p>
        </p:txBody>
      </p:sp>
      <p:sp>
        <p:nvSpPr>
          <p:cNvPr id="639" name="CustomShape 6"/>
          <p:cNvSpPr/>
          <p:nvPr/>
        </p:nvSpPr>
        <p:spPr>
          <a:xfrm>
            <a:off x="2707920" y="6293880"/>
            <a:ext cx="1188000" cy="30384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nchor="ctr">
            <a:spAutoFit/>
          </a:bodyPr>
          <a:lstStyle/>
          <a:p>
            <a:pPr algn="ctr">
              <a:lnSpc>
                <a:spcPct val="100000"/>
              </a:lnSpc>
            </a:pPr>
            <a:r>
              <a:rPr lang="fr-FR" sz="1400" b="0" strike="noStrike" spc="-1">
                <a:solidFill>
                  <a:srgbClr val="000000"/>
                </a:solidFill>
                <a:latin typeface="Calibri"/>
                <a:ea typeface="Arial Unicode MS"/>
              </a:rPr>
              <a:t>4 spécialités</a:t>
            </a:r>
            <a:endParaRPr lang="fr-FR" sz="1400" b="0" strike="noStrike" spc="-1">
              <a:latin typeface="Arial"/>
            </a:endParaRPr>
          </a:p>
        </p:txBody>
      </p:sp>
      <p:sp>
        <p:nvSpPr>
          <p:cNvPr id="640" name="CustomShape 7"/>
          <p:cNvSpPr/>
          <p:nvPr/>
        </p:nvSpPr>
        <p:spPr>
          <a:xfrm>
            <a:off x="7255080" y="6291360"/>
            <a:ext cx="1297800" cy="30348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1400" b="0" strike="noStrike" spc="-1">
                <a:solidFill>
                  <a:srgbClr val="000000"/>
                </a:solidFill>
                <a:latin typeface="Calibri"/>
                <a:ea typeface="Arial Unicode MS"/>
              </a:rPr>
              <a:t>2 options</a:t>
            </a:r>
            <a:endParaRPr lang="fr-FR" sz="1400" b="0" strike="noStrike" spc="-1">
              <a:latin typeface="Arial"/>
            </a:endParaRPr>
          </a:p>
        </p:txBody>
      </p:sp>
      <p:sp>
        <p:nvSpPr>
          <p:cNvPr id="641" name="CustomShape 8"/>
          <p:cNvSpPr/>
          <p:nvPr/>
        </p:nvSpPr>
        <p:spPr>
          <a:xfrm>
            <a:off x="2707920" y="1216080"/>
            <a:ext cx="138600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STL</a:t>
            </a:r>
            <a:endParaRPr lang="fr-FR" sz="4800" b="0" strike="noStrike" spc="-1">
              <a:latin typeface="Arial"/>
            </a:endParaRPr>
          </a:p>
        </p:txBody>
      </p:sp>
      <p:sp>
        <p:nvSpPr>
          <p:cNvPr id="642" name="CustomShape 9"/>
          <p:cNvSpPr/>
          <p:nvPr/>
        </p:nvSpPr>
        <p:spPr>
          <a:xfrm>
            <a:off x="476280" y="1216080"/>
            <a:ext cx="164376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STI2D</a:t>
            </a:r>
            <a:endParaRPr lang="fr-FR" sz="4800" b="0" strike="noStrike" spc="-1">
              <a:latin typeface="Arial"/>
            </a:endParaRPr>
          </a:p>
        </p:txBody>
      </p:sp>
      <p:sp>
        <p:nvSpPr>
          <p:cNvPr id="643" name="CustomShape 10"/>
          <p:cNvSpPr/>
          <p:nvPr/>
        </p:nvSpPr>
        <p:spPr>
          <a:xfrm>
            <a:off x="4778640" y="1200240"/>
            <a:ext cx="148392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STAV</a:t>
            </a:r>
            <a:endParaRPr lang="fr-FR" sz="4800" b="0" strike="noStrike" spc="-1">
              <a:latin typeface="Arial"/>
            </a:endParaRPr>
          </a:p>
        </p:txBody>
      </p:sp>
      <p:sp>
        <p:nvSpPr>
          <p:cNvPr id="644" name="CustomShape 11"/>
          <p:cNvSpPr/>
          <p:nvPr/>
        </p:nvSpPr>
        <p:spPr>
          <a:xfrm>
            <a:off x="6400800" y="1190520"/>
            <a:ext cx="269892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Hôtellerie</a:t>
            </a:r>
            <a:endParaRPr lang="fr-FR" sz="4800" b="0" strike="noStrike" spc="-1">
              <a:latin typeface="Arial"/>
            </a:endParaRPr>
          </a:p>
        </p:txBody>
      </p:sp>
      <p:sp>
        <p:nvSpPr>
          <p:cNvPr id="645" name="CustomShape 12"/>
          <p:cNvSpPr/>
          <p:nvPr/>
        </p:nvSpPr>
        <p:spPr>
          <a:xfrm>
            <a:off x="445320" y="3916440"/>
            <a:ext cx="164520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ST2S</a:t>
            </a:r>
            <a:endParaRPr lang="fr-FR" sz="4800" b="0" strike="noStrike" spc="-1">
              <a:latin typeface="Arial"/>
            </a:endParaRPr>
          </a:p>
        </p:txBody>
      </p:sp>
      <p:sp>
        <p:nvSpPr>
          <p:cNvPr id="646" name="CustomShape 13"/>
          <p:cNvSpPr/>
          <p:nvPr/>
        </p:nvSpPr>
        <p:spPr>
          <a:xfrm>
            <a:off x="4564800" y="3849840"/>
            <a:ext cx="183564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STD2A</a:t>
            </a:r>
            <a:endParaRPr lang="fr-FR" sz="4800" b="0" strike="noStrike" spc="-1">
              <a:latin typeface="Arial"/>
            </a:endParaRPr>
          </a:p>
        </p:txBody>
      </p:sp>
      <p:sp>
        <p:nvSpPr>
          <p:cNvPr id="647" name="CustomShape 14"/>
          <p:cNvSpPr/>
          <p:nvPr/>
        </p:nvSpPr>
        <p:spPr>
          <a:xfrm>
            <a:off x="2438280" y="3881520"/>
            <a:ext cx="1835640" cy="821520"/>
          </a:xfrm>
          <a:prstGeom prst="rect">
            <a:avLst/>
          </a:prstGeom>
          <a:noFill/>
          <a:ln>
            <a:noFill/>
          </a:ln>
        </p:spPr>
        <p:style>
          <a:lnRef idx="0">
            <a:scrgbClr r="0" g="0" b="0"/>
          </a:lnRef>
          <a:fillRef idx="0">
            <a:scrgbClr r="0" g="0" b="0"/>
          </a:fillRef>
          <a:effectRef idx="0">
            <a:scrgbClr r="0" g="0" b="0"/>
          </a:effectRef>
          <a:fontRef idx="minor"/>
        </p:style>
        <p:txBody>
          <a:bodyPr lIns="89640" tIns="45000" rIns="89640" bIns="45000">
            <a:spAutoFit/>
          </a:bodyPr>
          <a:lstStyle/>
          <a:p>
            <a:pPr algn="ctr">
              <a:lnSpc>
                <a:spcPct val="100000"/>
              </a:lnSpc>
            </a:pPr>
            <a:r>
              <a:rPr lang="fr-FR" sz="4800" b="1" strike="noStrike" spc="-1">
                <a:solidFill>
                  <a:srgbClr val="000000"/>
                </a:solidFill>
                <a:latin typeface="Calibri"/>
                <a:ea typeface="Arial Unicode MS"/>
              </a:rPr>
              <a:t>STMG</a:t>
            </a:r>
            <a:endParaRPr lang="fr-FR" sz="4800" b="0" strike="noStrike" spc="-1">
              <a:latin typeface="Arial"/>
            </a:endParaRPr>
          </a:p>
        </p:txBody>
      </p:sp>
      <p:sp>
        <p:nvSpPr>
          <p:cNvPr id="648" name="CustomShape 15"/>
          <p:cNvSpPr/>
          <p:nvPr/>
        </p:nvSpPr>
        <p:spPr>
          <a:xfrm>
            <a:off x="6822720" y="3881520"/>
            <a:ext cx="1998360" cy="829543"/>
          </a:xfrm>
          <a:prstGeom prst="rect">
            <a:avLst/>
          </a:prstGeom>
          <a:noFill/>
          <a:ln>
            <a:noFill/>
          </a:ln>
        </p:spPr>
        <p:style>
          <a:lnRef idx="0">
            <a:scrgbClr r="0" g="0" b="0"/>
          </a:lnRef>
          <a:fillRef idx="0">
            <a:scrgbClr r="0" g="0" b="0"/>
          </a:fillRef>
          <a:effectRef idx="0">
            <a:scrgbClr r="0" g="0" b="0"/>
          </a:effectRef>
          <a:fontRef idx="minor"/>
        </p:style>
        <p:txBody>
          <a:bodyPr wrap="square" lIns="89640" tIns="45000" rIns="89640" bIns="45000">
            <a:spAutoFit/>
          </a:bodyPr>
          <a:lstStyle/>
          <a:p>
            <a:pPr algn="ctr">
              <a:lnSpc>
                <a:spcPct val="100000"/>
              </a:lnSpc>
            </a:pPr>
            <a:r>
              <a:rPr lang="fr-FR" sz="4800" b="1" strike="noStrike" spc="-1" dirty="0" smtClean="0">
                <a:solidFill>
                  <a:srgbClr val="000000"/>
                </a:solidFill>
                <a:latin typeface="Calibri"/>
                <a:ea typeface="Arial Unicode MS"/>
              </a:rPr>
              <a:t>S2TMD</a:t>
            </a:r>
            <a:endParaRPr lang="fr-FR" sz="4800" b="0" strike="noStrike" spc="-1" dirty="0">
              <a:latin typeface="Arial"/>
            </a:endParaRPr>
          </a:p>
        </p:txBody>
      </p:sp>
    </p:spTree>
    <p:extLst>
      <p:ext uri="{BB962C8B-B14F-4D97-AF65-F5344CB8AC3E}">
        <p14:creationId xmlns:p14="http://schemas.microsoft.com/office/powerpoint/2010/main" val="2281303936"/>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nodeType="clickEffect">
                      <p:stCondLst>
                        <p:cond delay="0"/>
                      </p:stCondLst>
                      <p:childTnLst>
                        <p:par>
                          <p:cTn id="4" fill="hold" nodeType="withEffect">
                            <p:stCondLst>
                              <p:cond delay="0"/>
                            </p:stCondLst>
                            <p:childTnLst>
                              <p:par>
                                <p:cTn id="5" presetID="2" presetClass="entr" presetSubtype="4" fill="hold" nodeType="afterEffect">
                                  <p:stCondLst>
                                    <p:cond delay="1000"/>
                                  </p:stCondLst>
                                  <p:childTnLst>
                                    <p:set>
                                      <p:cBhvr>
                                        <p:cTn id="6" dur="1" fill="hold">
                                          <p:stCondLst>
                                            <p:cond delay="0"/>
                                          </p:stCondLst>
                                        </p:cTn>
                                        <p:tgtEl>
                                          <p:spTgt spid="642"/>
                                        </p:tgtEl>
                                        <p:attrNameLst>
                                          <p:attrName>style.visibility</p:attrName>
                                        </p:attrNameLst>
                                      </p:cBhvr>
                                      <p:to>
                                        <p:strVal val="visible"/>
                                      </p:to>
                                    </p:set>
                                    <p:anim calcmode="lin" valueType="num">
                                      <p:cBhvr additive="repl">
                                        <p:cTn id="7" dur="1000" fill="hold"/>
                                        <p:tgtEl>
                                          <p:spTgt spid="642"/>
                                        </p:tgtEl>
                                        <p:attrNameLst>
                                          <p:attrName>ppt_x</p:attrName>
                                        </p:attrNameLst>
                                      </p:cBhvr>
                                      <p:tavLst>
                                        <p:tav tm="0">
                                          <p:val>
                                            <p:strVal val="#ppt_x"/>
                                          </p:val>
                                        </p:tav>
                                        <p:tav tm="100000">
                                          <p:val>
                                            <p:strVal val="#ppt_x"/>
                                          </p:val>
                                        </p:tav>
                                      </p:tavLst>
                                    </p:anim>
                                    <p:anim calcmode="lin" valueType="num">
                                      <p:cBhvr additive="repl">
                                        <p:cTn id="8" dur="1000" fill="hold"/>
                                        <p:tgtEl>
                                          <p:spTgt spid="642"/>
                                        </p:tgtEl>
                                        <p:attrNameLst>
                                          <p:attrName>ppt_y</p:attrName>
                                        </p:attrNameLst>
                                      </p:cBhvr>
                                      <p:tavLst>
                                        <p:tav tm="0">
                                          <p:val>
                                            <p:strVal val="1+#ppt_h/2"/>
                                          </p:val>
                                        </p:tav>
                                        <p:tav tm="100000">
                                          <p:val>
                                            <p:strVal val="#ppt_y"/>
                                          </p:val>
                                        </p:tav>
                                      </p:tavLst>
                                    </p:anim>
                                  </p:childTnLst>
                                </p:cTn>
                              </p:par>
                            </p:childTnLst>
                          </p:cTn>
                        </p:par>
                        <p:par>
                          <p:cTn id="9" fill="hold" nodeType="afterEffect">
                            <p:stCondLst>
                              <p:cond delay="2000"/>
                            </p:stCondLst>
                            <p:childTnLst>
                              <p:par>
                                <p:cTn id="10" presetID="2" presetClass="entr" presetSubtype="4" fill="hold" nodeType="afterEffect">
                                  <p:stCondLst>
                                    <p:cond delay="1000"/>
                                  </p:stCondLst>
                                  <p:childTnLst>
                                    <p:set>
                                      <p:cBhvr>
                                        <p:cTn id="11" dur="1" fill="hold">
                                          <p:stCondLst>
                                            <p:cond delay="0"/>
                                          </p:stCondLst>
                                        </p:cTn>
                                        <p:tgtEl>
                                          <p:spTgt spid="635"/>
                                        </p:tgtEl>
                                        <p:attrNameLst>
                                          <p:attrName>style.visibility</p:attrName>
                                        </p:attrNameLst>
                                      </p:cBhvr>
                                      <p:to>
                                        <p:strVal val="visible"/>
                                      </p:to>
                                    </p:set>
                                    <p:anim calcmode="lin" valueType="num">
                                      <p:cBhvr additive="repl">
                                        <p:cTn id="12" dur="1000" fill="hold"/>
                                        <p:tgtEl>
                                          <p:spTgt spid="635"/>
                                        </p:tgtEl>
                                        <p:attrNameLst>
                                          <p:attrName>ppt_x</p:attrName>
                                        </p:attrNameLst>
                                      </p:cBhvr>
                                      <p:tavLst>
                                        <p:tav tm="0">
                                          <p:val>
                                            <p:strVal val="#ppt_x"/>
                                          </p:val>
                                        </p:tav>
                                        <p:tav tm="100000">
                                          <p:val>
                                            <p:strVal val="#ppt_x"/>
                                          </p:val>
                                        </p:tav>
                                      </p:tavLst>
                                    </p:anim>
                                    <p:anim calcmode="lin" valueType="num">
                                      <p:cBhvr additive="repl">
                                        <p:cTn id="13" dur="1000" fill="hold"/>
                                        <p:tgtEl>
                                          <p:spTgt spid="635"/>
                                        </p:tgtEl>
                                        <p:attrNameLst>
                                          <p:attrName>ppt_y</p:attrName>
                                        </p:attrNameLst>
                                      </p:cBhvr>
                                      <p:tavLst>
                                        <p:tav tm="0">
                                          <p:val>
                                            <p:strVal val="1+#ppt_h/2"/>
                                          </p:val>
                                        </p:tav>
                                        <p:tav tm="100000">
                                          <p:val>
                                            <p:strVal val="#ppt_y"/>
                                          </p:val>
                                        </p:tav>
                                      </p:tavLst>
                                    </p:anim>
                                  </p:childTnLst>
                                </p:cTn>
                              </p:par>
                            </p:childTnLst>
                          </p:cTn>
                        </p:par>
                        <p:par>
                          <p:cTn id="14" fill="hold" nodeType="afterEffect">
                            <p:stCondLst>
                              <p:cond delay="4000"/>
                            </p:stCondLst>
                            <p:childTnLst>
                              <p:par>
                                <p:cTn id="15" presetID="2" presetClass="entr" presetSubtype="4" fill="hold" nodeType="afterEffect">
                                  <p:stCondLst>
                                    <p:cond delay="1000"/>
                                  </p:stCondLst>
                                  <p:childTnLst>
                                    <p:set>
                                      <p:cBhvr>
                                        <p:cTn id="16" dur="1" fill="hold">
                                          <p:stCondLst>
                                            <p:cond delay="0"/>
                                          </p:stCondLst>
                                        </p:cTn>
                                        <p:tgtEl>
                                          <p:spTgt spid="636"/>
                                        </p:tgtEl>
                                        <p:attrNameLst>
                                          <p:attrName>style.visibility</p:attrName>
                                        </p:attrNameLst>
                                      </p:cBhvr>
                                      <p:to>
                                        <p:strVal val="visible"/>
                                      </p:to>
                                    </p:set>
                                    <p:anim calcmode="lin" valueType="num">
                                      <p:cBhvr additive="repl">
                                        <p:cTn id="17" dur="1000" fill="hold"/>
                                        <p:tgtEl>
                                          <p:spTgt spid="636"/>
                                        </p:tgtEl>
                                        <p:attrNameLst>
                                          <p:attrName>ppt_x</p:attrName>
                                        </p:attrNameLst>
                                      </p:cBhvr>
                                      <p:tavLst>
                                        <p:tav tm="0">
                                          <p:val>
                                            <p:strVal val="#ppt_x"/>
                                          </p:val>
                                        </p:tav>
                                        <p:tav tm="100000">
                                          <p:val>
                                            <p:strVal val="#ppt_x"/>
                                          </p:val>
                                        </p:tav>
                                      </p:tavLst>
                                    </p:anim>
                                    <p:anim calcmode="lin" valueType="num">
                                      <p:cBhvr additive="repl">
                                        <p:cTn id="18" dur="1000" fill="hold"/>
                                        <p:tgtEl>
                                          <p:spTgt spid="636"/>
                                        </p:tgtEl>
                                        <p:attrNameLst>
                                          <p:attrName>ppt_y</p:attrName>
                                        </p:attrNameLst>
                                      </p:cBhvr>
                                      <p:tavLst>
                                        <p:tav tm="0">
                                          <p:val>
                                            <p:strVal val="1+#ppt_h/2"/>
                                          </p:val>
                                        </p:tav>
                                        <p:tav tm="100000">
                                          <p:val>
                                            <p:strVal val="#ppt_y"/>
                                          </p:val>
                                        </p:tav>
                                      </p:tavLst>
                                    </p:anim>
                                  </p:childTnLst>
                                </p:cTn>
                              </p:par>
                            </p:childTnLst>
                          </p:cTn>
                        </p:par>
                        <p:par>
                          <p:cTn id="19" fill="hold" nodeType="afterEffect">
                            <p:stCondLst>
                              <p:cond delay="6000"/>
                            </p:stCondLst>
                            <p:childTnLst>
                              <p:par>
                                <p:cTn id="20" presetID="2" presetClass="entr" presetSubtype="4" fill="hold" nodeType="afterEffect">
                                  <p:stCondLst>
                                    <p:cond delay="1000"/>
                                  </p:stCondLst>
                                  <p:childTnLst>
                                    <p:set>
                                      <p:cBhvr>
                                        <p:cTn id="21" dur="1" fill="hold">
                                          <p:stCondLst>
                                            <p:cond delay="0"/>
                                          </p:stCondLst>
                                        </p:cTn>
                                        <p:tgtEl>
                                          <p:spTgt spid="641"/>
                                        </p:tgtEl>
                                        <p:attrNameLst>
                                          <p:attrName>style.visibility</p:attrName>
                                        </p:attrNameLst>
                                      </p:cBhvr>
                                      <p:to>
                                        <p:strVal val="visible"/>
                                      </p:to>
                                    </p:set>
                                    <p:anim calcmode="lin" valueType="num">
                                      <p:cBhvr additive="repl">
                                        <p:cTn id="22" dur="1000" fill="hold"/>
                                        <p:tgtEl>
                                          <p:spTgt spid="641"/>
                                        </p:tgtEl>
                                        <p:attrNameLst>
                                          <p:attrName>ppt_x</p:attrName>
                                        </p:attrNameLst>
                                      </p:cBhvr>
                                      <p:tavLst>
                                        <p:tav tm="0">
                                          <p:val>
                                            <p:strVal val="#ppt_x"/>
                                          </p:val>
                                        </p:tav>
                                        <p:tav tm="100000">
                                          <p:val>
                                            <p:strVal val="#ppt_x"/>
                                          </p:val>
                                        </p:tav>
                                      </p:tavLst>
                                    </p:anim>
                                    <p:anim calcmode="lin" valueType="num">
                                      <p:cBhvr additive="repl">
                                        <p:cTn id="23" dur="1000" fill="hold"/>
                                        <p:tgtEl>
                                          <p:spTgt spid="641"/>
                                        </p:tgtEl>
                                        <p:attrNameLst>
                                          <p:attrName>ppt_y</p:attrName>
                                        </p:attrNameLst>
                                      </p:cBhvr>
                                      <p:tavLst>
                                        <p:tav tm="0">
                                          <p:val>
                                            <p:strVal val="1+#ppt_h/2"/>
                                          </p:val>
                                        </p:tav>
                                        <p:tav tm="100000">
                                          <p:val>
                                            <p:strVal val="#ppt_y"/>
                                          </p:val>
                                        </p:tav>
                                      </p:tavLst>
                                    </p:anim>
                                  </p:childTnLst>
                                </p:cTn>
                              </p:par>
                            </p:childTnLst>
                          </p:cTn>
                        </p:par>
                        <p:par>
                          <p:cTn id="24" fill="hold" nodeType="afterEffect">
                            <p:stCondLst>
                              <p:cond delay="8000"/>
                            </p:stCondLst>
                            <p:childTnLst>
                              <p:par>
                                <p:cTn id="25" presetID="2" presetClass="entr" presetSubtype="4" fill="hold" nodeType="afterEffect">
                                  <p:stCondLst>
                                    <p:cond delay="1000"/>
                                  </p:stCondLst>
                                  <p:childTnLst>
                                    <p:set>
                                      <p:cBhvr>
                                        <p:cTn id="26" dur="1" fill="hold">
                                          <p:stCondLst>
                                            <p:cond delay="0"/>
                                          </p:stCondLst>
                                        </p:cTn>
                                        <p:tgtEl>
                                          <p:spTgt spid="628"/>
                                        </p:tgtEl>
                                        <p:attrNameLst>
                                          <p:attrName>style.visibility</p:attrName>
                                        </p:attrNameLst>
                                      </p:cBhvr>
                                      <p:to>
                                        <p:strVal val="visible"/>
                                      </p:to>
                                    </p:set>
                                    <p:anim calcmode="lin" valueType="num">
                                      <p:cBhvr additive="repl">
                                        <p:cTn id="27" dur="1000" fill="hold"/>
                                        <p:tgtEl>
                                          <p:spTgt spid="628"/>
                                        </p:tgtEl>
                                        <p:attrNameLst>
                                          <p:attrName>ppt_x</p:attrName>
                                        </p:attrNameLst>
                                      </p:cBhvr>
                                      <p:tavLst>
                                        <p:tav tm="0">
                                          <p:val>
                                            <p:strVal val="#ppt_x"/>
                                          </p:val>
                                        </p:tav>
                                        <p:tav tm="100000">
                                          <p:val>
                                            <p:strVal val="#ppt_x"/>
                                          </p:val>
                                        </p:tav>
                                      </p:tavLst>
                                    </p:anim>
                                    <p:anim calcmode="lin" valueType="num">
                                      <p:cBhvr additive="repl">
                                        <p:cTn id="28" dur="1000" fill="hold"/>
                                        <p:tgtEl>
                                          <p:spTgt spid="628"/>
                                        </p:tgtEl>
                                        <p:attrNameLst>
                                          <p:attrName>ppt_y</p:attrName>
                                        </p:attrNameLst>
                                      </p:cBhvr>
                                      <p:tavLst>
                                        <p:tav tm="0">
                                          <p:val>
                                            <p:strVal val="1+#ppt_h/2"/>
                                          </p:val>
                                        </p:tav>
                                        <p:tav tm="100000">
                                          <p:val>
                                            <p:strVal val="#ppt_y"/>
                                          </p:val>
                                        </p:tav>
                                      </p:tavLst>
                                    </p:anim>
                                  </p:childTnLst>
                                </p:cTn>
                              </p:par>
                            </p:childTnLst>
                          </p:cTn>
                        </p:par>
                        <p:par>
                          <p:cTn id="29" fill="hold" nodeType="afterEffect">
                            <p:stCondLst>
                              <p:cond delay="10000"/>
                            </p:stCondLst>
                            <p:childTnLst>
                              <p:par>
                                <p:cTn id="30" presetID="2" presetClass="entr" presetSubtype="4" fill="hold" nodeType="afterEffect">
                                  <p:stCondLst>
                                    <p:cond delay="1000"/>
                                  </p:stCondLst>
                                  <p:childTnLst>
                                    <p:set>
                                      <p:cBhvr>
                                        <p:cTn id="31" dur="1" fill="hold">
                                          <p:stCondLst>
                                            <p:cond delay="0"/>
                                          </p:stCondLst>
                                        </p:cTn>
                                        <p:tgtEl>
                                          <p:spTgt spid="637"/>
                                        </p:tgtEl>
                                        <p:attrNameLst>
                                          <p:attrName>style.visibility</p:attrName>
                                        </p:attrNameLst>
                                      </p:cBhvr>
                                      <p:to>
                                        <p:strVal val="visible"/>
                                      </p:to>
                                    </p:set>
                                    <p:anim calcmode="lin" valueType="num">
                                      <p:cBhvr additive="repl">
                                        <p:cTn id="32" dur="1000" fill="hold"/>
                                        <p:tgtEl>
                                          <p:spTgt spid="637"/>
                                        </p:tgtEl>
                                        <p:attrNameLst>
                                          <p:attrName>ppt_x</p:attrName>
                                        </p:attrNameLst>
                                      </p:cBhvr>
                                      <p:tavLst>
                                        <p:tav tm="0">
                                          <p:val>
                                            <p:strVal val="#ppt_x"/>
                                          </p:val>
                                        </p:tav>
                                        <p:tav tm="100000">
                                          <p:val>
                                            <p:strVal val="#ppt_x"/>
                                          </p:val>
                                        </p:tav>
                                      </p:tavLst>
                                    </p:anim>
                                    <p:anim calcmode="lin" valueType="num">
                                      <p:cBhvr additive="repl">
                                        <p:cTn id="33" dur="1000" fill="hold"/>
                                        <p:tgtEl>
                                          <p:spTgt spid="637"/>
                                        </p:tgtEl>
                                        <p:attrNameLst>
                                          <p:attrName>ppt_y</p:attrName>
                                        </p:attrNameLst>
                                      </p:cBhvr>
                                      <p:tavLst>
                                        <p:tav tm="0">
                                          <p:val>
                                            <p:strVal val="1+#ppt_h/2"/>
                                          </p:val>
                                        </p:tav>
                                        <p:tav tm="100000">
                                          <p:val>
                                            <p:strVal val="#ppt_y"/>
                                          </p:val>
                                        </p:tav>
                                      </p:tavLst>
                                    </p:anim>
                                  </p:childTnLst>
                                </p:cTn>
                              </p:par>
                            </p:childTnLst>
                          </p:cTn>
                        </p:par>
                        <p:par>
                          <p:cTn id="34" fill="hold" nodeType="afterEffect">
                            <p:stCondLst>
                              <p:cond delay="12000"/>
                            </p:stCondLst>
                            <p:childTnLst>
                              <p:par>
                                <p:cTn id="35" presetID="2" presetClass="entr" presetSubtype="4" fill="hold" nodeType="afterEffect">
                                  <p:stCondLst>
                                    <p:cond delay="1000"/>
                                  </p:stCondLst>
                                  <p:childTnLst>
                                    <p:set>
                                      <p:cBhvr>
                                        <p:cTn id="36" dur="1" fill="hold">
                                          <p:stCondLst>
                                            <p:cond delay="0"/>
                                          </p:stCondLst>
                                        </p:cTn>
                                        <p:tgtEl>
                                          <p:spTgt spid="643"/>
                                        </p:tgtEl>
                                        <p:attrNameLst>
                                          <p:attrName>style.visibility</p:attrName>
                                        </p:attrNameLst>
                                      </p:cBhvr>
                                      <p:to>
                                        <p:strVal val="visible"/>
                                      </p:to>
                                    </p:set>
                                    <p:anim calcmode="lin" valueType="num">
                                      <p:cBhvr additive="repl">
                                        <p:cTn id="37" dur="1000" fill="hold"/>
                                        <p:tgtEl>
                                          <p:spTgt spid="643"/>
                                        </p:tgtEl>
                                        <p:attrNameLst>
                                          <p:attrName>ppt_x</p:attrName>
                                        </p:attrNameLst>
                                      </p:cBhvr>
                                      <p:tavLst>
                                        <p:tav tm="0">
                                          <p:val>
                                            <p:strVal val="#ppt_x"/>
                                          </p:val>
                                        </p:tav>
                                        <p:tav tm="100000">
                                          <p:val>
                                            <p:strVal val="#ppt_x"/>
                                          </p:val>
                                        </p:tav>
                                      </p:tavLst>
                                    </p:anim>
                                    <p:anim calcmode="lin" valueType="num">
                                      <p:cBhvr additive="repl">
                                        <p:cTn id="38" dur="1000" fill="hold"/>
                                        <p:tgtEl>
                                          <p:spTgt spid="643"/>
                                        </p:tgtEl>
                                        <p:attrNameLst>
                                          <p:attrName>ppt_y</p:attrName>
                                        </p:attrNameLst>
                                      </p:cBhvr>
                                      <p:tavLst>
                                        <p:tav tm="0">
                                          <p:val>
                                            <p:strVal val="1+#ppt_h/2"/>
                                          </p:val>
                                        </p:tav>
                                        <p:tav tm="100000">
                                          <p:val>
                                            <p:strVal val="#ppt_y"/>
                                          </p:val>
                                        </p:tav>
                                      </p:tavLst>
                                    </p:anim>
                                  </p:childTnLst>
                                </p:cTn>
                              </p:par>
                            </p:childTnLst>
                          </p:cTn>
                        </p:par>
                        <p:par>
                          <p:cTn id="39" fill="hold" nodeType="afterEffect">
                            <p:stCondLst>
                              <p:cond delay="14000"/>
                            </p:stCondLst>
                            <p:childTnLst>
                              <p:par>
                                <p:cTn id="40" presetID="2" presetClass="entr" presetSubtype="4" fill="hold" nodeType="afterEffect">
                                  <p:stCondLst>
                                    <p:cond delay="1000"/>
                                  </p:stCondLst>
                                  <p:childTnLst>
                                    <p:set>
                                      <p:cBhvr>
                                        <p:cTn id="41" dur="1" fill="hold">
                                          <p:stCondLst>
                                            <p:cond delay="0"/>
                                          </p:stCondLst>
                                        </p:cTn>
                                        <p:tgtEl>
                                          <p:spTgt spid="627"/>
                                        </p:tgtEl>
                                        <p:attrNameLst>
                                          <p:attrName>style.visibility</p:attrName>
                                        </p:attrNameLst>
                                      </p:cBhvr>
                                      <p:to>
                                        <p:strVal val="visible"/>
                                      </p:to>
                                    </p:set>
                                    <p:anim calcmode="lin" valueType="num">
                                      <p:cBhvr additive="repl">
                                        <p:cTn id="42" dur="1000" fill="hold"/>
                                        <p:tgtEl>
                                          <p:spTgt spid="627"/>
                                        </p:tgtEl>
                                        <p:attrNameLst>
                                          <p:attrName>ppt_x</p:attrName>
                                        </p:attrNameLst>
                                      </p:cBhvr>
                                      <p:tavLst>
                                        <p:tav tm="0">
                                          <p:val>
                                            <p:strVal val="#ppt_x"/>
                                          </p:val>
                                        </p:tav>
                                        <p:tav tm="100000">
                                          <p:val>
                                            <p:strVal val="#ppt_x"/>
                                          </p:val>
                                        </p:tav>
                                      </p:tavLst>
                                    </p:anim>
                                    <p:anim calcmode="lin" valueType="num">
                                      <p:cBhvr additive="repl">
                                        <p:cTn id="43" dur="1000" fill="hold"/>
                                        <p:tgtEl>
                                          <p:spTgt spid="627"/>
                                        </p:tgtEl>
                                        <p:attrNameLst>
                                          <p:attrName>ppt_y</p:attrName>
                                        </p:attrNameLst>
                                      </p:cBhvr>
                                      <p:tavLst>
                                        <p:tav tm="0">
                                          <p:val>
                                            <p:strVal val="1+#ppt_h/2"/>
                                          </p:val>
                                        </p:tav>
                                        <p:tav tm="100000">
                                          <p:val>
                                            <p:strVal val="#ppt_y"/>
                                          </p:val>
                                        </p:tav>
                                      </p:tavLst>
                                    </p:anim>
                                  </p:childTnLst>
                                </p:cTn>
                              </p:par>
                            </p:childTnLst>
                          </p:cTn>
                        </p:par>
                        <p:par>
                          <p:cTn id="44" fill="hold" nodeType="afterEffect">
                            <p:stCondLst>
                              <p:cond delay="16000"/>
                            </p:stCondLst>
                            <p:childTnLst>
                              <p:par>
                                <p:cTn id="45" presetID="2" presetClass="entr" presetSubtype="4" fill="hold" nodeType="afterEffect">
                                  <p:stCondLst>
                                    <p:cond delay="1000"/>
                                  </p:stCondLst>
                                  <p:childTnLst>
                                    <p:set>
                                      <p:cBhvr>
                                        <p:cTn id="46" dur="1" fill="hold">
                                          <p:stCondLst>
                                            <p:cond delay="0"/>
                                          </p:stCondLst>
                                        </p:cTn>
                                        <p:tgtEl>
                                          <p:spTgt spid="638"/>
                                        </p:tgtEl>
                                        <p:attrNameLst>
                                          <p:attrName>style.visibility</p:attrName>
                                        </p:attrNameLst>
                                      </p:cBhvr>
                                      <p:to>
                                        <p:strVal val="visible"/>
                                      </p:to>
                                    </p:set>
                                    <p:anim calcmode="lin" valueType="num">
                                      <p:cBhvr additive="repl">
                                        <p:cTn id="47" dur="1000" fill="hold"/>
                                        <p:tgtEl>
                                          <p:spTgt spid="638"/>
                                        </p:tgtEl>
                                        <p:attrNameLst>
                                          <p:attrName>ppt_x</p:attrName>
                                        </p:attrNameLst>
                                      </p:cBhvr>
                                      <p:tavLst>
                                        <p:tav tm="0">
                                          <p:val>
                                            <p:strVal val="#ppt_x"/>
                                          </p:val>
                                        </p:tav>
                                        <p:tav tm="100000">
                                          <p:val>
                                            <p:strVal val="#ppt_x"/>
                                          </p:val>
                                        </p:tav>
                                      </p:tavLst>
                                    </p:anim>
                                    <p:anim calcmode="lin" valueType="num">
                                      <p:cBhvr additive="repl">
                                        <p:cTn id="48" dur="1000" fill="hold"/>
                                        <p:tgtEl>
                                          <p:spTgt spid="638"/>
                                        </p:tgtEl>
                                        <p:attrNameLst>
                                          <p:attrName>ppt_y</p:attrName>
                                        </p:attrNameLst>
                                      </p:cBhvr>
                                      <p:tavLst>
                                        <p:tav tm="0">
                                          <p:val>
                                            <p:strVal val="1+#ppt_h/2"/>
                                          </p:val>
                                        </p:tav>
                                        <p:tav tm="100000">
                                          <p:val>
                                            <p:strVal val="#ppt_y"/>
                                          </p:val>
                                        </p:tav>
                                      </p:tavLst>
                                    </p:anim>
                                  </p:childTnLst>
                                </p:cTn>
                              </p:par>
                            </p:childTnLst>
                          </p:cTn>
                        </p:par>
                        <p:par>
                          <p:cTn id="49" fill="hold" nodeType="afterEffect">
                            <p:stCondLst>
                              <p:cond delay="18000"/>
                            </p:stCondLst>
                            <p:childTnLst>
                              <p:par>
                                <p:cTn id="50" presetID="2" presetClass="entr" presetSubtype="4" fill="hold" nodeType="afterEffect">
                                  <p:stCondLst>
                                    <p:cond delay="1000"/>
                                  </p:stCondLst>
                                  <p:childTnLst>
                                    <p:set>
                                      <p:cBhvr>
                                        <p:cTn id="51" dur="1" fill="hold">
                                          <p:stCondLst>
                                            <p:cond delay="0"/>
                                          </p:stCondLst>
                                        </p:cTn>
                                        <p:tgtEl>
                                          <p:spTgt spid="644"/>
                                        </p:tgtEl>
                                        <p:attrNameLst>
                                          <p:attrName>style.visibility</p:attrName>
                                        </p:attrNameLst>
                                      </p:cBhvr>
                                      <p:to>
                                        <p:strVal val="visible"/>
                                      </p:to>
                                    </p:set>
                                    <p:anim calcmode="lin" valueType="num">
                                      <p:cBhvr additive="repl">
                                        <p:cTn id="52" dur="1000" fill="hold"/>
                                        <p:tgtEl>
                                          <p:spTgt spid="644"/>
                                        </p:tgtEl>
                                        <p:attrNameLst>
                                          <p:attrName>ppt_x</p:attrName>
                                        </p:attrNameLst>
                                      </p:cBhvr>
                                      <p:tavLst>
                                        <p:tav tm="0">
                                          <p:val>
                                            <p:strVal val="#ppt_x"/>
                                          </p:val>
                                        </p:tav>
                                        <p:tav tm="100000">
                                          <p:val>
                                            <p:strVal val="#ppt_x"/>
                                          </p:val>
                                        </p:tav>
                                      </p:tavLst>
                                    </p:anim>
                                    <p:anim calcmode="lin" valueType="num">
                                      <p:cBhvr additive="repl">
                                        <p:cTn id="53" dur="1000" fill="hold"/>
                                        <p:tgtEl>
                                          <p:spTgt spid="644"/>
                                        </p:tgtEl>
                                        <p:attrNameLst>
                                          <p:attrName>ppt_y</p:attrName>
                                        </p:attrNameLst>
                                      </p:cBhvr>
                                      <p:tavLst>
                                        <p:tav tm="0">
                                          <p:val>
                                            <p:strVal val="1+#ppt_h/2"/>
                                          </p:val>
                                        </p:tav>
                                        <p:tav tm="100000">
                                          <p:val>
                                            <p:strVal val="#ppt_y"/>
                                          </p:val>
                                        </p:tav>
                                      </p:tavLst>
                                    </p:anim>
                                  </p:childTnLst>
                                </p:cTn>
                              </p:par>
                            </p:childTnLst>
                          </p:cTn>
                        </p:par>
                        <p:par>
                          <p:cTn id="54" fill="hold" nodeType="afterEffect">
                            <p:stCondLst>
                              <p:cond delay="20000"/>
                            </p:stCondLst>
                            <p:childTnLst>
                              <p:par>
                                <p:cTn id="55" presetID="2" presetClass="entr" presetSubtype="4" fill="hold" nodeType="afterEffect">
                                  <p:stCondLst>
                                    <p:cond delay="1000"/>
                                  </p:stCondLst>
                                  <p:childTnLst>
                                    <p:set>
                                      <p:cBhvr>
                                        <p:cTn id="56" dur="1" fill="hold">
                                          <p:stCondLst>
                                            <p:cond delay="0"/>
                                          </p:stCondLst>
                                        </p:cTn>
                                        <p:tgtEl>
                                          <p:spTgt spid="634"/>
                                        </p:tgtEl>
                                        <p:attrNameLst>
                                          <p:attrName>style.visibility</p:attrName>
                                        </p:attrNameLst>
                                      </p:cBhvr>
                                      <p:to>
                                        <p:strVal val="visible"/>
                                      </p:to>
                                    </p:set>
                                    <p:anim calcmode="lin" valueType="num">
                                      <p:cBhvr additive="repl">
                                        <p:cTn id="57" dur="1000" fill="hold"/>
                                        <p:tgtEl>
                                          <p:spTgt spid="634"/>
                                        </p:tgtEl>
                                        <p:attrNameLst>
                                          <p:attrName>ppt_x</p:attrName>
                                        </p:attrNameLst>
                                      </p:cBhvr>
                                      <p:tavLst>
                                        <p:tav tm="0">
                                          <p:val>
                                            <p:strVal val="#ppt_x"/>
                                          </p:val>
                                        </p:tav>
                                        <p:tav tm="100000">
                                          <p:val>
                                            <p:strVal val="#ppt_x"/>
                                          </p:val>
                                        </p:tav>
                                      </p:tavLst>
                                    </p:anim>
                                    <p:anim calcmode="lin" valueType="num">
                                      <p:cBhvr additive="repl">
                                        <p:cTn id="58" dur="1000" fill="hold"/>
                                        <p:tgtEl>
                                          <p:spTgt spid="634"/>
                                        </p:tgtEl>
                                        <p:attrNameLst>
                                          <p:attrName>ppt_y</p:attrName>
                                        </p:attrNameLst>
                                      </p:cBhvr>
                                      <p:tavLst>
                                        <p:tav tm="0">
                                          <p:val>
                                            <p:strVal val="1+#ppt_h/2"/>
                                          </p:val>
                                        </p:tav>
                                        <p:tav tm="100000">
                                          <p:val>
                                            <p:strVal val="#ppt_y"/>
                                          </p:val>
                                        </p:tav>
                                      </p:tavLst>
                                    </p:anim>
                                  </p:childTnLst>
                                </p:cTn>
                              </p:par>
                            </p:childTnLst>
                          </p:cTn>
                        </p:par>
                        <p:par>
                          <p:cTn id="59" fill="hold" nodeType="afterEffect">
                            <p:stCondLst>
                              <p:cond delay="22000"/>
                            </p:stCondLst>
                            <p:childTnLst>
                              <p:par>
                                <p:cTn id="60" presetID="2" presetClass="entr" presetSubtype="4" fill="hold" nodeType="afterEffect">
                                  <p:stCondLst>
                                    <p:cond delay="1000"/>
                                  </p:stCondLst>
                                  <p:childTnLst>
                                    <p:set>
                                      <p:cBhvr>
                                        <p:cTn id="61" dur="1" fill="hold">
                                          <p:stCondLst>
                                            <p:cond delay="0"/>
                                          </p:stCondLst>
                                        </p:cTn>
                                        <p:tgtEl>
                                          <p:spTgt spid="645"/>
                                        </p:tgtEl>
                                        <p:attrNameLst>
                                          <p:attrName>style.visibility</p:attrName>
                                        </p:attrNameLst>
                                      </p:cBhvr>
                                      <p:to>
                                        <p:strVal val="visible"/>
                                      </p:to>
                                    </p:set>
                                    <p:anim calcmode="lin" valueType="num">
                                      <p:cBhvr additive="repl">
                                        <p:cTn id="62" dur="1000" fill="hold"/>
                                        <p:tgtEl>
                                          <p:spTgt spid="645"/>
                                        </p:tgtEl>
                                        <p:attrNameLst>
                                          <p:attrName>ppt_x</p:attrName>
                                        </p:attrNameLst>
                                      </p:cBhvr>
                                      <p:tavLst>
                                        <p:tav tm="0">
                                          <p:val>
                                            <p:strVal val="#ppt_x"/>
                                          </p:val>
                                        </p:tav>
                                        <p:tav tm="100000">
                                          <p:val>
                                            <p:strVal val="#ppt_x"/>
                                          </p:val>
                                        </p:tav>
                                      </p:tavLst>
                                    </p:anim>
                                    <p:anim calcmode="lin" valueType="num">
                                      <p:cBhvr additive="repl">
                                        <p:cTn id="63" dur="1000" fill="hold"/>
                                        <p:tgtEl>
                                          <p:spTgt spid="645"/>
                                        </p:tgtEl>
                                        <p:attrNameLst>
                                          <p:attrName>ppt_y</p:attrName>
                                        </p:attrNameLst>
                                      </p:cBhvr>
                                      <p:tavLst>
                                        <p:tav tm="0">
                                          <p:val>
                                            <p:strVal val="1+#ppt_h/2"/>
                                          </p:val>
                                        </p:tav>
                                        <p:tav tm="100000">
                                          <p:val>
                                            <p:strVal val="#ppt_y"/>
                                          </p:val>
                                        </p:tav>
                                      </p:tavLst>
                                    </p:anim>
                                  </p:childTnLst>
                                </p:cTn>
                              </p:par>
                            </p:childTnLst>
                          </p:cTn>
                        </p:par>
                        <p:par>
                          <p:cTn id="64" fill="hold" nodeType="afterEffect">
                            <p:stCondLst>
                              <p:cond delay="24000"/>
                            </p:stCondLst>
                            <p:childTnLst>
                              <p:par>
                                <p:cTn id="65" presetID="2" presetClass="entr" presetSubtype="4" fill="hold" nodeType="afterEffect">
                                  <p:stCondLst>
                                    <p:cond delay="1000"/>
                                  </p:stCondLst>
                                  <p:childTnLst>
                                    <p:set>
                                      <p:cBhvr>
                                        <p:cTn id="66" dur="1" fill="hold">
                                          <p:stCondLst>
                                            <p:cond delay="0"/>
                                          </p:stCondLst>
                                        </p:cTn>
                                        <p:tgtEl>
                                          <p:spTgt spid="629"/>
                                        </p:tgtEl>
                                        <p:attrNameLst>
                                          <p:attrName>style.visibility</p:attrName>
                                        </p:attrNameLst>
                                      </p:cBhvr>
                                      <p:to>
                                        <p:strVal val="visible"/>
                                      </p:to>
                                    </p:set>
                                    <p:anim calcmode="lin" valueType="num">
                                      <p:cBhvr additive="repl">
                                        <p:cTn id="67" dur="1000" fill="hold"/>
                                        <p:tgtEl>
                                          <p:spTgt spid="629"/>
                                        </p:tgtEl>
                                        <p:attrNameLst>
                                          <p:attrName>ppt_x</p:attrName>
                                        </p:attrNameLst>
                                      </p:cBhvr>
                                      <p:tavLst>
                                        <p:tav tm="0">
                                          <p:val>
                                            <p:strVal val="#ppt_x"/>
                                          </p:val>
                                        </p:tav>
                                        <p:tav tm="100000">
                                          <p:val>
                                            <p:strVal val="#ppt_x"/>
                                          </p:val>
                                        </p:tav>
                                      </p:tavLst>
                                    </p:anim>
                                    <p:anim calcmode="lin" valueType="num">
                                      <p:cBhvr additive="repl">
                                        <p:cTn id="68" dur="1000" fill="hold"/>
                                        <p:tgtEl>
                                          <p:spTgt spid="629"/>
                                        </p:tgtEl>
                                        <p:attrNameLst>
                                          <p:attrName>ppt_y</p:attrName>
                                        </p:attrNameLst>
                                      </p:cBhvr>
                                      <p:tavLst>
                                        <p:tav tm="0">
                                          <p:val>
                                            <p:strVal val="1+#ppt_h/2"/>
                                          </p:val>
                                        </p:tav>
                                        <p:tav tm="100000">
                                          <p:val>
                                            <p:strVal val="#ppt_y"/>
                                          </p:val>
                                        </p:tav>
                                      </p:tavLst>
                                    </p:anim>
                                  </p:childTnLst>
                                </p:cTn>
                              </p:par>
                            </p:childTnLst>
                          </p:cTn>
                        </p:par>
                        <p:par>
                          <p:cTn id="69" fill="hold" nodeType="afterEffect">
                            <p:stCondLst>
                              <p:cond delay="26000"/>
                            </p:stCondLst>
                            <p:childTnLst>
                              <p:par>
                                <p:cTn id="70" presetID="2" presetClass="entr" presetSubtype="4" fill="hold" nodeType="afterEffect">
                                  <p:stCondLst>
                                    <p:cond delay="1000"/>
                                  </p:stCondLst>
                                  <p:childTnLst>
                                    <p:set>
                                      <p:cBhvr>
                                        <p:cTn id="71" dur="1" fill="hold">
                                          <p:stCondLst>
                                            <p:cond delay="0"/>
                                          </p:stCondLst>
                                        </p:cTn>
                                        <p:tgtEl>
                                          <p:spTgt spid="647"/>
                                        </p:tgtEl>
                                        <p:attrNameLst>
                                          <p:attrName>style.visibility</p:attrName>
                                        </p:attrNameLst>
                                      </p:cBhvr>
                                      <p:to>
                                        <p:strVal val="visible"/>
                                      </p:to>
                                    </p:set>
                                    <p:anim calcmode="lin" valueType="num">
                                      <p:cBhvr additive="repl">
                                        <p:cTn id="72" dur="1000" fill="hold"/>
                                        <p:tgtEl>
                                          <p:spTgt spid="647"/>
                                        </p:tgtEl>
                                        <p:attrNameLst>
                                          <p:attrName>ppt_x</p:attrName>
                                        </p:attrNameLst>
                                      </p:cBhvr>
                                      <p:tavLst>
                                        <p:tav tm="0">
                                          <p:val>
                                            <p:strVal val="#ppt_x"/>
                                          </p:val>
                                        </p:tav>
                                        <p:tav tm="100000">
                                          <p:val>
                                            <p:strVal val="#ppt_x"/>
                                          </p:val>
                                        </p:tav>
                                      </p:tavLst>
                                    </p:anim>
                                    <p:anim calcmode="lin" valueType="num">
                                      <p:cBhvr additive="repl">
                                        <p:cTn id="73" dur="1000" fill="hold"/>
                                        <p:tgtEl>
                                          <p:spTgt spid="647"/>
                                        </p:tgtEl>
                                        <p:attrNameLst>
                                          <p:attrName>ppt_y</p:attrName>
                                        </p:attrNameLst>
                                      </p:cBhvr>
                                      <p:tavLst>
                                        <p:tav tm="0">
                                          <p:val>
                                            <p:strVal val="1+#ppt_h/2"/>
                                          </p:val>
                                        </p:tav>
                                        <p:tav tm="100000">
                                          <p:val>
                                            <p:strVal val="#ppt_y"/>
                                          </p:val>
                                        </p:tav>
                                      </p:tavLst>
                                    </p:anim>
                                  </p:childTnLst>
                                </p:cTn>
                              </p:par>
                            </p:childTnLst>
                          </p:cTn>
                        </p:par>
                        <p:par>
                          <p:cTn id="74" fill="hold" nodeType="afterEffect">
                            <p:stCondLst>
                              <p:cond delay="28000"/>
                            </p:stCondLst>
                            <p:childTnLst>
                              <p:par>
                                <p:cTn id="75" presetID="2" presetClass="entr" presetSubtype="4" fill="hold" nodeType="afterEffect">
                                  <p:stCondLst>
                                    <p:cond delay="1000"/>
                                  </p:stCondLst>
                                  <p:childTnLst>
                                    <p:set>
                                      <p:cBhvr>
                                        <p:cTn id="76" dur="1" fill="hold">
                                          <p:stCondLst>
                                            <p:cond delay="0"/>
                                          </p:stCondLst>
                                        </p:cTn>
                                        <p:tgtEl>
                                          <p:spTgt spid="633"/>
                                        </p:tgtEl>
                                        <p:attrNameLst>
                                          <p:attrName>style.visibility</p:attrName>
                                        </p:attrNameLst>
                                      </p:cBhvr>
                                      <p:to>
                                        <p:strVal val="visible"/>
                                      </p:to>
                                    </p:set>
                                    <p:anim calcmode="lin" valueType="num">
                                      <p:cBhvr additive="repl">
                                        <p:cTn id="77" dur="1000" fill="hold"/>
                                        <p:tgtEl>
                                          <p:spTgt spid="633"/>
                                        </p:tgtEl>
                                        <p:attrNameLst>
                                          <p:attrName>ppt_x</p:attrName>
                                        </p:attrNameLst>
                                      </p:cBhvr>
                                      <p:tavLst>
                                        <p:tav tm="0">
                                          <p:val>
                                            <p:strVal val="#ppt_x"/>
                                          </p:val>
                                        </p:tav>
                                        <p:tav tm="100000">
                                          <p:val>
                                            <p:strVal val="#ppt_x"/>
                                          </p:val>
                                        </p:tav>
                                      </p:tavLst>
                                    </p:anim>
                                    <p:anim calcmode="lin" valueType="num">
                                      <p:cBhvr additive="repl">
                                        <p:cTn id="78" dur="1000" fill="hold"/>
                                        <p:tgtEl>
                                          <p:spTgt spid="633"/>
                                        </p:tgtEl>
                                        <p:attrNameLst>
                                          <p:attrName>ppt_y</p:attrName>
                                        </p:attrNameLst>
                                      </p:cBhvr>
                                      <p:tavLst>
                                        <p:tav tm="0">
                                          <p:val>
                                            <p:strVal val="1+#ppt_h/2"/>
                                          </p:val>
                                        </p:tav>
                                        <p:tav tm="100000">
                                          <p:val>
                                            <p:strVal val="#ppt_y"/>
                                          </p:val>
                                        </p:tav>
                                      </p:tavLst>
                                    </p:anim>
                                  </p:childTnLst>
                                </p:cTn>
                              </p:par>
                            </p:childTnLst>
                          </p:cTn>
                        </p:par>
                        <p:par>
                          <p:cTn id="79" fill="hold" nodeType="afterEffect">
                            <p:stCondLst>
                              <p:cond delay="30000"/>
                            </p:stCondLst>
                            <p:childTnLst>
                              <p:par>
                                <p:cTn id="80" presetID="2" presetClass="entr" presetSubtype="4" fill="hold" nodeType="afterEffect">
                                  <p:stCondLst>
                                    <p:cond delay="1000"/>
                                  </p:stCondLst>
                                  <p:childTnLst>
                                    <p:set>
                                      <p:cBhvr>
                                        <p:cTn id="81" dur="1" fill="hold">
                                          <p:stCondLst>
                                            <p:cond delay="0"/>
                                          </p:stCondLst>
                                        </p:cTn>
                                        <p:tgtEl>
                                          <p:spTgt spid="639"/>
                                        </p:tgtEl>
                                        <p:attrNameLst>
                                          <p:attrName>style.visibility</p:attrName>
                                        </p:attrNameLst>
                                      </p:cBhvr>
                                      <p:to>
                                        <p:strVal val="visible"/>
                                      </p:to>
                                    </p:set>
                                    <p:anim calcmode="lin" valueType="num">
                                      <p:cBhvr additive="repl">
                                        <p:cTn id="82" dur="1000" fill="hold"/>
                                        <p:tgtEl>
                                          <p:spTgt spid="639"/>
                                        </p:tgtEl>
                                        <p:attrNameLst>
                                          <p:attrName>ppt_x</p:attrName>
                                        </p:attrNameLst>
                                      </p:cBhvr>
                                      <p:tavLst>
                                        <p:tav tm="0">
                                          <p:val>
                                            <p:strVal val="#ppt_x"/>
                                          </p:val>
                                        </p:tav>
                                        <p:tav tm="100000">
                                          <p:val>
                                            <p:strVal val="#ppt_x"/>
                                          </p:val>
                                        </p:tav>
                                      </p:tavLst>
                                    </p:anim>
                                    <p:anim calcmode="lin" valueType="num">
                                      <p:cBhvr additive="repl">
                                        <p:cTn id="83" dur="1000" fill="hold"/>
                                        <p:tgtEl>
                                          <p:spTgt spid="639"/>
                                        </p:tgtEl>
                                        <p:attrNameLst>
                                          <p:attrName>ppt_y</p:attrName>
                                        </p:attrNameLst>
                                      </p:cBhvr>
                                      <p:tavLst>
                                        <p:tav tm="0">
                                          <p:val>
                                            <p:strVal val="1+#ppt_h/2"/>
                                          </p:val>
                                        </p:tav>
                                        <p:tav tm="100000">
                                          <p:val>
                                            <p:strVal val="#ppt_y"/>
                                          </p:val>
                                        </p:tav>
                                      </p:tavLst>
                                    </p:anim>
                                  </p:childTnLst>
                                </p:cTn>
                              </p:par>
                            </p:childTnLst>
                          </p:cTn>
                        </p:par>
                        <p:par>
                          <p:cTn id="84" fill="hold" nodeType="afterEffect">
                            <p:stCondLst>
                              <p:cond delay="32000"/>
                            </p:stCondLst>
                            <p:childTnLst>
                              <p:par>
                                <p:cTn id="85" presetID="2" presetClass="entr" presetSubtype="4" fill="hold" nodeType="afterEffect">
                                  <p:stCondLst>
                                    <p:cond delay="1000"/>
                                  </p:stCondLst>
                                  <p:childTnLst>
                                    <p:set>
                                      <p:cBhvr>
                                        <p:cTn id="86" dur="1" fill="hold">
                                          <p:stCondLst>
                                            <p:cond delay="0"/>
                                          </p:stCondLst>
                                        </p:cTn>
                                        <p:tgtEl>
                                          <p:spTgt spid="646"/>
                                        </p:tgtEl>
                                        <p:attrNameLst>
                                          <p:attrName>style.visibility</p:attrName>
                                        </p:attrNameLst>
                                      </p:cBhvr>
                                      <p:to>
                                        <p:strVal val="visible"/>
                                      </p:to>
                                    </p:set>
                                    <p:anim calcmode="lin" valueType="num">
                                      <p:cBhvr additive="repl">
                                        <p:cTn id="87" dur="1000" fill="hold"/>
                                        <p:tgtEl>
                                          <p:spTgt spid="646"/>
                                        </p:tgtEl>
                                        <p:attrNameLst>
                                          <p:attrName>ppt_x</p:attrName>
                                        </p:attrNameLst>
                                      </p:cBhvr>
                                      <p:tavLst>
                                        <p:tav tm="0">
                                          <p:val>
                                            <p:strVal val="#ppt_x"/>
                                          </p:val>
                                        </p:tav>
                                        <p:tav tm="100000">
                                          <p:val>
                                            <p:strVal val="#ppt_x"/>
                                          </p:val>
                                        </p:tav>
                                      </p:tavLst>
                                    </p:anim>
                                    <p:anim calcmode="lin" valueType="num">
                                      <p:cBhvr additive="repl">
                                        <p:cTn id="88" dur="1000" fill="hold"/>
                                        <p:tgtEl>
                                          <p:spTgt spid="646"/>
                                        </p:tgtEl>
                                        <p:attrNameLst>
                                          <p:attrName>ppt_y</p:attrName>
                                        </p:attrNameLst>
                                      </p:cBhvr>
                                      <p:tavLst>
                                        <p:tav tm="0">
                                          <p:val>
                                            <p:strVal val="1+#ppt_h/2"/>
                                          </p:val>
                                        </p:tav>
                                        <p:tav tm="100000">
                                          <p:val>
                                            <p:strVal val="#ppt_y"/>
                                          </p:val>
                                        </p:tav>
                                      </p:tavLst>
                                    </p:anim>
                                  </p:childTnLst>
                                </p:cTn>
                              </p:par>
                            </p:childTnLst>
                          </p:cTn>
                        </p:par>
                        <p:par>
                          <p:cTn id="89" fill="hold" nodeType="afterEffect">
                            <p:stCondLst>
                              <p:cond delay="34000"/>
                            </p:stCondLst>
                            <p:childTnLst>
                              <p:par>
                                <p:cTn id="90" presetID="2" presetClass="entr" presetSubtype="4" fill="hold" nodeType="afterEffect">
                                  <p:stCondLst>
                                    <p:cond delay="1000"/>
                                  </p:stCondLst>
                                  <p:childTnLst>
                                    <p:set>
                                      <p:cBhvr>
                                        <p:cTn id="91" dur="1" fill="hold">
                                          <p:stCondLst>
                                            <p:cond delay="0"/>
                                          </p:stCondLst>
                                        </p:cTn>
                                        <p:tgtEl>
                                          <p:spTgt spid="630"/>
                                        </p:tgtEl>
                                        <p:attrNameLst>
                                          <p:attrName>style.visibility</p:attrName>
                                        </p:attrNameLst>
                                      </p:cBhvr>
                                      <p:to>
                                        <p:strVal val="visible"/>
                                      </p:to>
                                    </p:set>
                                    <p:anim calcmode="lin" valueType="num">
                                      <p:cBhvr additive="repl">
                                        <p:cTn id="92" dur="1000" fill="hold"/>
                                        <p:tgtEl>
                                          <p:spTgt spid="630"/>
                                        </p:tgtEl>
                                        <p:attrNameLst>
                                          <p:attrName>ppt_x</p:attrName>
                                        </p:attrNameLst>
                                      </p:cBhvr>
                                      <p:tavLst>
                                        <p:tav tm="0">
                                          <p:val>
                                            <p:strVal val="#ppt_x"/>
                                          </p:val>
                                        </p:tav>
                                        <p:tav tm="100000">
                                          <p:val>
                                            <p:strVal val="#ppt_x"/>
                                          </p:val>
                                        </p:tav>
                                      </p:tavLst>
                                    </p:anim>
                                    <p:anim calcmode="lin" valueType="num">
                                      <p:cBhvr additive="repl">
                                        <p:cTn id="93" dur="1000" fill="hold"/>
                                        <p:tgtEl>
                                          <p:spTgt spid="630"/>
                                        </p:tgtEl>
                                        <p:attrNameLst>
                                          <p:attrName>ppt_y</p:attrName>
                                        </p:attrNameLst>
                                      </p:cBhvr>
                                      <p:tavLst>
                                        <p:tav tm="0">
                                          <p:val>
                                            <p:strVal val="1+#ppt_h/2"/>
                                          </p:val>
                                        </p:tav>
                                        <p:tav tm="100000">
                                          <p:val>
                                            <p:strVal val="#ppt_y"/>
                                          </p:val>
                                        </p:tav>
                                      </p:tavLst>
                                    </p:anim>
                                  </p:childTnLst>
                                </p:cTn>
                              </p:par>
                            </p:childTnLst>
                          </p:cTn>
                        </p:par>
                        <p:par>
                          <p:cTn id="94" fill="hold" nodeType="afterEffect">
                            <p:stCondLst>
                              <p:cond delay="36000"/>
                            </p:stCondLst>
                            <p:childTnLst>
                              <p:par>
                                <p:cTn id="95" presetID="2" presetClass="entr" presetSubtype="4" fill="hold" nodeType="afterEffect">
                                  <p:stCondLst>
                                    <p:cond delay="1000"/>
                                  </p:stCondLst>
                                  <p:childTnLst>
                                    <p:set>
                                      <p:cBhvr>
                                        <p:cTn id="96" dur="1" fill="hold">
                                          <p:stCondLst>
                                            <p:cond delay="0"/>
                                          </p:stCondLst>
                                        </p:cTn>
                                        <p:tgtEl>
                                          <p:spTgt spid="648"/>
                                        </p:tgtEl>
                                        <p:attrNameLst>
                                          <p:attrName>style.visibility</p:attrName>
                                        </p:attrNameLst>
                                      </p:cBhvr>
                                      <p:to>
                                        <p:strVal val="visible"/>
                                      </p:to>
                                    </p:set>
                                    <p:anim calcmode="lin" valueType="num">
                                      <p:cBhvr additive="repl">
                                        <p:cTn id="97" dur="1000" fill="hold"/>
                                        <p:tgtEl>
                                          <p:spTgt spid="648"/>
                                        </p:tgtEl>
                                        <p:attrNameLst>
                                          <p:attrName>ppt_x</p:attrName>
                                        </p:attrNameLst>
                                      </p:cBhvr>
                                      <p:tavLst>
                                        <p:tav tm="0">
                                          <p:val>
                                            <p:strVal val="#ppt_x"/>
                                          </p:val>
                                        </p:tav>
                                        <p:tav tm="100000">
                                          <p:val>
                                            <p:strVal val="#ppt_x"/>
                                          </p:val>
                                        </p:tav>
                                      </p:tavLst>
                                    </p:anim>
                                    <p:anim calcmode="lin" valueType="num">
                                      <p:cBhvr additive="repl">
                                        <p:cTn id="98" dur="1000" fill="hold"/>
                                        <p:tgtEl>
                                          <p:spTgt spid="648"/>
                                        </p:tgtEl>
                                        <p:attrNameLst>
                                          <p:attrName>ppt_y</p:attrName>
                                        </p:attrNameLst>
                                      </p:cBhvr>
                                      <p:tavLst>
                                        <p:tav tm="0">
                                          <p:val>
                                            <p:strVal val="1+#ppt_h/2"/>
                                          </p:val>
                                        </p:tav>
                                        <p:tav tm="100000">
                                          <p:val>
                                            <p:strVal val="#ppt_y"/>
                                          </p:val>
                                        </p:tav>
                                      </p:tavLst>
                                    </p:anim>
                                  </p:childTnLst>
                                </p:cTn>
                              </p:par>
                            </p:childTnLst>
                          </p:cTn>
                        </p:par>
                        <p:par>
                          <p:cTn id="99" fill="hold" nodeType="afterEffect">
                            <p:stCondLst>
                              <p:cond delay="38000"/>
                            </p:stCondLst>
                            <p:childTnLst>
                              <p:par>
                                <p:cTn id="100" presetID="2" presetClass="entr" presetSubtype="4" fill="hold" nodeType="afterEffect">
                                  <p:stCondLst>
                                    <p:cond delay="1000"/>
                                  </p:stCondLst>
                                  <p:childTnLst>
                                    <p:set>
                                      <p:cBhvr>
                                        <p:cTn id="101" dur="1" fill="hold">
                                          <p:stCondLst>
                                            <p:cond delay="0"/>
                                          </p:stCondLst>
                                        </p:cTn>
                                        <p:tgtEl>
                                          <p:spTgt spid="626"/>
                                        </p:tgtEl>
                                        <p:attrNameLst>
                                          <p:attrName>style.visibility</p:attrName>
                                        </p:attrNameLst>
                                      </p:cBhvr>
                                      <p:to>
                                        <p:strVal val="visible"/>
                                      </p:to>
                                    </p:set>
                                    <p:anim calcmode="lin" valueType="num">
                                      <p:cBhvr additive="repl">
                                        <p:cTn id="102" dur="1000" fill="hold"/>
                                        <p:tgtEl>
                                          <p:spTgt spid="626"/>
                                        </p:tgtEl>
                                        <p:attrNameLst>
                                          <p:attrName>ppt_x</p:attrName>
                                        </p:attrNameLst>
                                      </p:cBhvr>
                                      <p:tavLst>
                                        <p:tav tm="0">
                                          <p:val>
                                            <p:strVal val="#ppt_x"/>
                                          </p:val>
                                        </p:tav>
                                        <p:tav tm="100000">
                                          <p:val>
                                            <p:strVal val="#ppt_x"/>
                                          </p:val>
                                        </p:tav>
                                      </p:tavLst>
                                    </p:anim>
                                    <p:anim calcmode="lin" valueType="num">
                                      <p:cBhvr additive="repl">
                                        <p:cTn id="103" dur="1000" fill="hold"/>
                                        <p:tgtEl>
                                          <p:spTgt spid="626"/>
                                        </p:tgtEl>
                                        <p:attrNameLst>
                                          <p:attrName>ppt_y</p:attrName>
                                        </p:attrNameLst>
                                      </p:cBhvr>
                                      <p:tavLst>
                                        <p:tav tm="0">
                                          <p:val>
                                            <p:strVal val="1+#ppt_h/2"/>
                                          </p:val>
                                        </p:tav>
                                        <p:tav tm="100000">
                                          <p:val>
                                            <p:strVal val="#ppt_y"/>
                                          </p:val>
                                        </p:tav>
                                      </p:tavLst>
                                    </p:anim>
                                  </p:childTnLst>
                                </p:cTn>
                              </p:par>
                            </p:childTnLst>
                          </p:cTn>
                        </p:par>
                        <p:par>
                          <p:cTn id="104" fill="hold" nodeType="afterEffect">
                            <p:stCondLst>
                              <p:cond delay="40000"/>
                            </p:stCondLst>
                            <p:childTnLst>
                              <p:par>
                                <p:cTn id="105" presetID="2" presetClass="entr" presetSubtype="4" fill="hold" nodeType="afterEffect">
                                  <p:stCondLst>
                                    <p:cond delay="1000"/>
                                  </p:stCondLst>
                                  <p:childTnLst>
                                    <p:set>
                                      <p:cBhvr>
                                        <p:cTn id="106" dur="1" fill="hold">
                                          <p:stCondLst>
                                            <p:cond delay="0"/>
                                          </p:stCondLst>
                                        </p:cTn>
                                        <p:tgtEl>
                                          <p:spTgt spid="640"/>
                                        </p:tgtEl>
                                        <p:attrNameLst>
                                          <p:attrName>style.visibility</p:attrName>
                                        </p:attrNameLst>
                                      </p:cBhvr>
                                      <p:to>
                                        <p:strVal val="visible"/>
                                      </p:to>
                                    </p:set>
                                    <p:anim calcmode="lin" valueType="num">
                                      <p:cBhvr additive="repl">
                                        <p:cTn id="107" dur="1000" fill="hold"/>
                                        <p:tgtEl>
                                          <p:spTgt spid="640"/>
                                        </p:tgtEl>
                                        <p:attrNameLst>
                                          <p:attrName>ppt_x</p:attrName>
                                        </p:attrNameLst>
                                      </p:cBhvr>
                                      <p:tavLst>
                                        <p:tav tm="0">
                                          <p:val>
                                            <p:strVal val="#ppt_x"/>
                                          </p:val>
                                        </p:tav>
                                        <p:tav tm="100000">
                                          <p:val>
                                            <p:strVal val="#ppt_x"/>
                                          </p:val>
                                        </p:tav>
                                      </p:tavLst>
                                    </p:anim>
                                    <p:anim calcmode="lin" valueType="num">
                                      <p:cBhvr additive="repl">
                                        <p:cTn id="108" dur="1000" fill="hold"/>
                                        <p:tgtEl>
                                          <p:spTgt spid="6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60"/>
          <p:cNvSpPr txBox="1">
            <a:spLocks noChangeArrowheads="1"/>
          </p:cNvSpPr>
          <p:nvPr/>
        </p:nvSpPr>
        <p:spPr bwMode="auto">
          <a:xfrm>
            <a:off x="1258888" y="476250"/>
            <a:ext cx="62658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3880" tIns="43560" rIns="83880" bIns="4356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3000" b="1">
                <a:latin typeface="Calibri" panose="020F0502020204030204" pitchFamily="34" charset="0"/>
                <a:cs typeface="Arial Unicode MS" pitchFamily="32" charset="0"/>
              </a:rPr>
              <a:t>LE SCHÉMA DES ÉTUDES SUPÉRIEURES</a:t>
            </a:r>
          </a:p>
        </p:txBody>
      </p:sp>
      <p:grpSp>
        <p:nvGrpSpPr>
          <p:cNvPr id="18435" name="Groupe 129"/>
          <p:cNvGrpSpPr>
            <a:grpSpLocks/>
          </p:cNvGrpSpPr>
          <p:nvPr/>
        </p:nvGrpSpPr>
        <p:grpSpPr bwMode="auto">
          <a:xfrm>
            <a:off x="7545388" y="15875"/>
            <a:ext cx="938212" cy="6343650"/>
            <a:chOff x="8100392" y="21134"/>
            <a:chExt cx="936924" cy="6343848"/>
          </a:xfrm>
        </p:grpSpPr>
        <p:sp>
          <p:nvSpPr>
            <p:cNvPr id="18476" name="Rectangle 1"/>
            <p:cNvSpPr>
              <a:spLocks noChangeArrowheads="1"/>
            </p:cNvSpPr>
            <p:nvPr/>
          </p:nvSpPr>
          <p:spPr bwMode="auto">
            <a:xfrm>
              <a:off x="8134327" y="2776687"/>
              <a:ext cx="728735" cy="344487"/>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77" name="Rectangle 7"/>
            <p:cNvSpPr>
              <a:spLocks noChangeArrowheads="1"/>
            </p:cNvSpPr>
            <p:nvPr/>
          </p:nvSpPr>
          <p:spPr bwMode="auto">
            <a:xfrm>
              <a:off x="8170168" y="6076950"/>
              <a:ext cx="720080" cy="288032"/>
            </a:xfrm>
            <a:prstGeom prst="rect">
              <a:avLst/>
            </a:prstGeom>
            <a:gradFill rotWithShape="0">
              <a:gsLst>
                <a:gs pos="0">
                  <a:srgbClr val="CCECFF"/>
                </a:gs>
                <a:gs pos="50000">
                  <a:srgbClr val="FFFFFF"/>
                </a:gs>
                <a:gs pos="100000">
                  <a:srgbClr val="CCECFF"/>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ECFF"/>
              </a:extrusionClr>
              <a:contourClr>
                <a:srgbClr val="CCECFF"/>
              </a:contourClr>
            </a:sp3d>
          </p:spPr>
          <p:txBody>
            <a:bodyPr wrap="none" lIns="90000" tIns="46800" rIns="90000" bIns="46800"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400" b="1">
                  <a:solidFill>
                    <a:srgbClr val="000000"/>
                  </a:solidFill>
                  <a:latin typeface="Arial" panose="020B0604020202020204" pitchFamily="34" charset="0"/>
                  <a:cs typeface="Arial" panose="020B0604020202020204" pitchFamily="34" charset="0"/>
                </a:rPr>
                <a:t>PASS</a:t>
              </a:r>
            </a:p>
          </p:txBody>
        </p:sp>
        <p:sp>
          <p:nvSpPr>
            <p:cNvPr id="18478" name="Rectangle 50"/>
            <p:cNvSpPr>
              <a:spLocks noChangeArrowheads="1"/>
            </p:cNvSpPr>
            <p:nvPr/>
          </p:nvSpPr>
          <p:spPr bwMode="auto">
            <a:xfrm>
              <a:off x="8100392" y="476672"/>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lIns="83880" tIns="43560" rIns="83880" bIns="43560"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800" b="1">
                  <a:solidFill>
                    <a:srgbClr val="000000"/>
                  </a:solidFill>
                  <a:latin typeface="Verdana" panose="020B0604030504040204" pitchFamily="34" charset="0"/>
                  <a:cs typeface="Arial Unicode MS" pitchFamily="32" charset="0"/>
                </a:rPr>
                <a:t>Médecin </a:t>
              </a:r>
            </a:p>
            <a:p>
              <a:pPr eaLnBrk="1" hangingPunct="1">
                <a:buSzPct val="100000"/>
              </a:pPr>
              <a:r>
                <a:rPr lang="fr-FR" altLang="fr-FR" sz="800" b="1">
                  <a:solidFill>
                    <a:srgbClr val="000000"/>
                  </a:solidFill>
                  <a:latin typeface="Verdana" panose="020B0604030504040204" pitchFamily="34" charset="0"/>
                  <a:cs typeface="Arial Unicode MS" pitchFamily="32" charset="0"/>
                </a:rPr>
                <a:t>spécialiste</a:t>
              </a:r>
            </a:p>
          </p:txBody>
        </p:sp>
        <p:sp>
          <p:nvSpPr>
            <p:cNvPr id="18479" name="Rectangle 51"/>
            <p:cNvSpPr>
              <a:spLocks noChangeArrowheads="1"/>
            </p:cNvSpPr>
            <p:nvPr/>
          </p:nvSpPr>
          <p:spPr bwMode="auto">
            <a:xfrm>
              <a:off x="8139881" y="3590924"/>
              <a:ext cx="720080" cy="303212"/>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lIns="83880" tIns="43560" rIns="83880" bIns="43560"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800" b="1">
                  <a:solidFill>
                    <a:srgbClr val="000000"/>
                  </a:solidFill>
                  <a:latin typeface="Verdana" panose="020B0604030504040204" pitchFamily="34" charset="0"/>
                  <a:cs typeface="Arial Unicode MS" pitchFamily="32" charset="0"/>
                </a:rPr>
                <a:t>Pharmacien </a:t>
              </a:r>
            </a:p>
            <a:p>
              <a:pPr eaLnBrk="1" hangingPunct="1">
                <a:buSzPct val="100000"/>
              </a:pPr>
              <a:r>
                <a:rPr lang="fr-FR" altLang="fr-FR" sz="800" b="1">
                  <a:solidFill>
                    <a:srgbClr val="000000"/>
                  </a:solidFill>
                  <a:latin typeface="Verdana" panose="020B0604030504040204" pitchFamily="34" charset="0"/>
                  <a:cs typeface="Arial Unicode MS" pitchFamily="32" charset="0"/>
                </a:rPr>
                <a:t>et dentiste</a:t>
              </a:r>
            </a:p>
          </p:txBody>
        </p:sp>
        <p:sp>
          <p:nvSpPr>
            <p:cNvPr id="18480" name="Rectangle 53"/>
            <p:cNvSpPr>
              <a:spLocks noChangeArrowheads="1"/>
            </p:cNvSpPr>
            <p:nvPr/>
          </p:nvSpPr>
          <p:spPr bwMode="auto">
            <a:xfrm>
              <a:off x="8160644" y="5600700"/>
              <a:ext cx="720080" cy="288032"/>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81" name="Rectangle 55"/>
            <p:cNvSpPr>
              <a:spLocks noChangeArrowheads="1"/>
            </p:cNvSpPr>
            <p:nvPr/>
          </p:nvSpPr>
          <p:spPr bwMode="auto">
            <a:xfrm>
              <a:off x="8150847" y="460918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82" name="AutoShape 59"/>
            <p:cNvSpPr>
              <a:spLocks noChangeArrowheads="1"/>
            </p:cNvSpPr>
            <p:nvPr/>
          </p:nvSpPr>
          <p:spPr bwMode="auto">
            <a:xfrm>
              <a:off x="8108256" y="3133155"/>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83" name="Rectangle 61"/>
            <p:cNvSpPr>
              <a:spLocks noChangeArrowheads="1"/>
            </p:cNvSpPr>
            <p:nvPr/>
          </p:nvSpPr>
          <p:spPr bwMode="auto">
            <a:xfrm>
              <a:off x="8101212" y="2700338"/>
              <a:ext cx="936104" cy="457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3880" tIns="43560" rIns="83880" bIns="4356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800" b="1">
                  <a:solidFill>
                    <a:srgbClr val="000000"/>
                  </a:solidFill>
                  <a:latin typeface="Verdana" panose="020B0604030504040204" pitchFamily="34" charset="0"/>
                  <a:cs typeface="Arial Unicode MS" pitchFamily="32" charset="0"/>
                </a:rPr>
                <a:t>Pharmacien</a:t>
              </a:r>
            </a:p>
            <a:p>
              <a:pPr eaLnBrk="1" hangingPunct="1">
                <a:buSzPct val="100000"/>
              </a:pPr>
              <a:r>
                <a:rPr lang="fr-FR" altLang="fr-FR" sz="800" b="1">
                  <a:solidFill>
                    <a:srgbClr val="000000"/>
                  </a:solidFill>
                  <a:latin typeface="Verdana" panose="020B0604030504040204" pitchFamily="34" charset="0"/>
                  <a:cs typeface="Arial Unicode MS" pitchFamily="32" charset="0"/>
                </a:rPr>
                <a:t>+ Médecin</a:t>
              </a:r>
            </a:p>
            <a:p>
              <a:pPr eaLnBrk="1" hangingPunct="1">
                <a:buSzPct val="100000"/>
              </a:pPr>
              <a:r>
                <a:rPr lang="fr-FR" altLang="fr-FR" sz="800" b="1">
                  <a:solidFill>
                    <a:srgbClr val="000000"/>
                  </a:solidFill>
                  <a:latin typeface="Verdana" panose="020B0604030504040204" pitchFamily="34" charset="0"/>
                  <a:cs typeface="Arial Unicode MS" pitchFamily="32" charset="0"/>
                </a:rPr>
                <a:t>généraliste</a:t>
              </a:r>
            </a:p>
          </p:txBody>
        </p:sp>
        <p:sp>
          <p:nvSpPr>
            <p:cNvPr id="18484" name="Rectangle 54"/>
            <p:cNvSpPr>
              <a:spLocks noChangeArrowheads="1"/>
            </p:cNvSpPr>
            <p:nvPr/>
          </p:nvSpPr>
          <p:spPr bwMode="auto">
            <a:xfrm>
              <a:off x="8155881" y="510540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85" name="Text Box 62"/>
            <p:cNvSpPr txBox="1">
              <a:spLocks noChangeArrowheads="1"/>
            </p:cNvSpPr>
            <p:nvPr/>
          </p:nvSpPr>
          <p:spPr bwMode="auto">
            <a:xfrm>
              <a:off x="8148887" y="5101805"/>
              <a:ext cx="792087" cy="309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buSzPct val="100000"/>
              </a:pPr>
              <a:r>
                <a:rPr lang="fr-FR" altLang="fr-FR" sz="1400" b="1">
                  <a:solidFill>
                    <a:srgbClr val="000000"/>
                  </a:solidFill>
                  <a:latin typeface="Arial" panose="020B0604020202020204" pitchFamily="34" charset="0"/>
                  <a:cs typeface="Arial Unicode MS" pitchFamily="32" charset="0"/>
                </a:rPr>
                <a:t>MMOP</a:t>
              </a:r>
            </a:p>
          </p:txBody>
        </p:sp>
        <p:sp>
          <p:nvSpPr>
            <p:cNvPr id="18486" name="AutoShape 59"/>
            <p:cNvSpPr>
              <a:spLocks noChangeArrowheads="1"/>
            </p:cNvSpPr>
            <p:nvPr/>
          </p:nvSpPr>
          <p:spPr bwMode="auto">
            <a:xfrm>
              <a:off x="8122544" y="2318767"/>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87" name="Rectangle 55"/>
            <p:cNvSpPr>
              <a:spLocks noChangeArrowheads="1"/>
            </p:cNvSpPr>
            <p:nvPr/>
          </p:nvSpPr>
          <p:spPr bwMode="auto">
            <a:xfrm>
              <a:off x="8153898" y="4099968"/>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88" name="Rectangle 55"/>
            <p:cNvSpPr>
              <a:spLocks noChangeArrowheads="1"/>
            </p:cNvSpPr>
            <p:nvPr/>
          </p:nvSpPr>
          <p:spPr bwMode="auto">
            <a:xfrm>
              <a:off x="8131798" y="201682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89" name="Rectangle 55"/>
            <p:cNvSpPr>
              <a:spLocks noChangeArrowheads="1"/>
            </p:cNvSpPr>
            <p:nvPr/>
          </p:nvSpPr>
          <p:spPr bwMode="auto">
            <a:xfrm>
              <a:off x="8125870" y="1510383"/>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90" name="Rectangle 55"/>
            <p:cNvSpPr>
              <a:spLocks noChangeArrowheads="1"/>
            </p:cNvSpPr>
            <p:nvPr/>
          </p:nvSpPr>
          <p:spPr bwMode="auto">
            <a:xfrm>
              <a:off x="8119768" y="99258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91" name="AutoShape 59"/>
            <p:cNvSpPr>
              <a:spLocks noChangeArrowheads="1"/>
            </p:cNvSpPr>
            <p:nvPr/>
          </p:nvSpPr>
          <p:spPr bwMode="auto">
            <a:xfrm>
              <a:off x="8115748" y="21134"/>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grpSp>
      <p:grpSp>
        <p:nvGrpSpPr>
          <p:cNvPr id="18436" name="Groupe 128"/>
          <p:cNvGrpSpPr>
            <a:grpSpLocks/>
          </p:cNvGrpSpPr>
          <p:nvPr/>
        </p:nvGrpSpPr>
        <p:grpSpPr bwMode="auto">
          <a:xfrm>
            <a:off x="5494338" y="1992313"/>
            <a:ext cx="1263650" cy="4359275"/>
            <a:chOff x="6372200" y="1988840"/>
            <a:chExt cx="1263650" cy="4359673"/>
          </a:xfrm>
        </p:grpSpPr>
        <p:sp>
          <p:nvSpPr>
            <p:cNvPr id="18466" name="Text Box 37"/>
            <p:cNvSpPr txBox="1">
              <a:spLocks noChangeArrowheads="1"/>
            </p:cNvSpPr>
            <p:nvPr/>
          </p:nvSpPr>
          <p:spPr bwMode="auto">
            <a:xfrm>
              <a:off x="6372200" y="1988840"/>
              <a:ext cx="126365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b="1">
                  <a:solidFill>
                    <a:srgbClr val="000000"/>
                  </a:solidFill>
                  <a:latin typeface="Verdana" panose="020B0604030504040204" pitchFamily="34" charset="0"/>
                  <a:cs typeface="Arial Unicode MS" pitchFamily="32" charset="0"/>
                </a:rPr>
                <a:t>Ecoles</a:t>
              </a:r>
            </a:p>
          </p:txBody>
        </p:sp>
        <p:sp>
          <p:nvSpPr>
            <p:cNvPr id="18467" name="Rectangle 55"/>
            <p:cNvSpPr>
              <a:spLocks noChangeArrowheads="1"/>
            </p:cNvSpPr>
            <p:nvPr/>
          </p:nvSpPr>
          <p:spPr bwMode="auto">
            <a:xfrm>
              <a:off x="6582197" y="6046888"/>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68" name="Rectangle 55"/>
            <p:cNvSpPr>
              <a:spLocks noChangeArrowheads="1"/>
            </p:cNvSpPr>
            <p:nvPr/>
          </p:nvSpPr>
          <p:spPr bwMode="auto">
            <a:xfrm>
              <a:off x="6577782" y="5586413"/>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69" name="Rectangle 55"/>
            <p:cNvSpPr>
              <a:spLocks noChangeArrowheads="1"/>
            </p:cNvSpPr>
            <p:nvPr/>
          </p:nvSpPr>
          <p:spPr bwMode="auto">
            <a:xfrm>
              <a:off x="6571980" y="5104137"/>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Paramédical,</a:t>
              </a:r>
            </a:p>
            <a:p>
              <a:pPr eaLnBrk="1" hangingPunct="1">
                <a:buSzPct val="100000"/>
              </a:pPr>
              <a:r>
                <a:rPr lang="fr-FR" altLang="fr-FR" sz="1000" b="1">
                  <a:solidFill>
                    <a:srgbClr val="000000"/>
                  </a:solidFill>
                  <a:latin typeface="Verdana" panose="020B0604030504040204" pitchFamily="34" charset="0"/>
                  <a:cs typeface="Arial Unicode MS" pitchFamily="32" charset="0"/>
                </a:rPr>
                <a:t>social</a:t>
              </a:r>
            </a:p>
          </p:txBody>
        </p:sp>
        <p:sp>
          <p:nvSpPr>
            <p:cNvPr id="18470" name="Rectangle 55"/>
            <p:cNvSpPr>
              <a:spLocks noChangeArrowheads="1"/>
            </p:cNvSpPr>
            <p:nvPr/>
          </p:nvSpPr>
          <p:spPr bwMode="auto">
            <a:xfrm>
              <a:off x="6573936" y="428833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71" name="AutoShape 59"/>
            <p:cNvSpPr>
              <a:spLocks noChangeArrowheads="1"/>
            </p:cNvSpPr>
            <p:nvPr/>
          </p:nvSpPr>
          <p:spPr bwMode="auto">
            <a:xfrm>
              <a:off x="6591748" y="4596384"/>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72" name="Rectangle 55"/>
            <p:cNvSpPr>
              <a:spLocks noChangeArrowheads="1"/>
            </p:cNvSpPr>
            <p:nvPr/>
          </p:nvSpPr>
          <p:spPr bwMode="auto">
            <a:xfrm>
              <a:off x="6560421" y="374603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800" b="1">
                  <a:solidFill>
                    <a:srgbClr val="000000"/>
                  </a:solidFill>
                  <a:latin typeface="Verdana" panose="020B0604030504040204" pitchFamily="34" charset="0"/>
                  <a:cs typeface="Arial Unicode MS" pitchFamily="32" charset="0"/>
                </a:rPr>
                <a:t>commerce, ingénieur,</a:t>
              </a:r>
            </a:p>
            <a:p>
              <a:pPr eaLnBrk="1" hangingPunct="1">
                <a:buSzPct val="100000"/>
              </a:pPr>
              <a:r>
                <a:rPr lang="fr-FR" altLang="fr-FR" sz="800" b="1">
                  <a:solidFill>
                    <a:srgbClr val="000000"/>
                  </a:solidFill>
                  <a:latin typeface="Verdana" panose="020B0604030504040204" pitchFamily="34" charset="0"/>
                  <a:cs typeface="Arial Unicode MS" pitchFamily="32" charset="0"/>
                </a:rPr>
                <a:t>Archi, beaux arts</a:t>
              </a:r>
            </a:p>
          </p:txBody>
        </p:sp>
        <p:sp>
          <p:nvSpPr>
            <p:cNvPr id="18473" name="AutoShape 59"/>
            <p:cNvSpPr>
              <a:spLocks noChangeArrowheads="1"/>
            </p:cNvSpPr>
            <p:nvPr/>
          </p:nvSpPr>
          <p:spPr bwMode="auto">
            <a:xfrm>
              <a:off x="6554070" y="3285953"/>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74" name="Rectangle 55"/>
            <p:cNvSpPr>
              <a:spLocks noChangeArrowheads="1"/>
            </p:cNvSpPr>
            <p:nvPr/>
          </p:nvSpPr>
          <p:spPr bwMode="auto">
            <a:xfrm>
              <a:off x="6553600" y="2956795"/>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800" b="1">
                  <a:solidFill>
                    <a:srgbClr val="000000"/>
                  </a:solidFill>
                  <a:latin typeface="Verdana" panose="020B0604030504040204" pitchFamily="34" charset="0"/>
                  <a:cs typeface="Arial Unicode MS" pitchFamily="32" charset="0"/>
                </a:rPr>
                <a:t>Spécialisations</a:t>
              </a:r>
            </a:p>
          </p:txBody>
        </p:sp>
        <p:sp>
          <p:nvSpPr>
            <p:cNvPr id="18475" name="AutoShape 59"/>
            <p:cNvSpPr>
              <a:spLocks noChangeArrowheads="1"/>
            </p:cNvSpPr>
            <p:nvPr/>
          </p:nvSpPr>
          <p:spPr bwMode="auto">
            <a:xfrm>
              <a:off x="6550871" y="2494808"/>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grpSp>
      <p:grpSp>
        <p:nvGrpSpPr>
          <p:cNvPr id="18437" name="Groupe 127"/>
          <p:cNvGrpSpPr>
            <a:grpSpLocks/>
          </p:cNvGrpSpPr>
          <p:nvPr/>
        </p:nvGrpSpPr>
        <p:grpSpPr bwMode="auto">
          <a:xfrm>
            <a:off x="4257675" y="4257675"/>
            <a:ext cx="865188" cy="2097088"/>
            <a:chOff x="5028482" y="4258099"/>
            <a:chExt cx="866255" cy="2097310"/>
          </a:xfrm>
        </p:grpSpPr>
        <p:sp>
          <p:nvSpPr>
            <p:cNvPr id="18461" name="Rectangle 55"/>
            <p:cNvSpPr>
              <a:spLocks noChangeArrowheads="1"/>
            </p:cNvSpPr>
            <p:nvPr/>
          </p:nvSpPr>
          <p:spPr bwMode="auto">
            <a:xfrm>
              <a:off x="5030416" y="605378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900" b="1">
                  <a:solidFill>
                    <a:srgbClr val="000000"/>
                  </a:solidFill>
                  <a:latin typeface="Verdana" panose="020B0604030504040204" pitchFamily="34" charset="0"/>
                  <a:cs typeface="Arial Unicode MS" pitchFamily="32" charset="0"/>
                </a:rPr>
                <a:t>BUT1/BTS1</a:t>
              </a:r>
            </a:p>
          </p:txBody>
        </p:sp>
        <p:sp>
          <p:nvSpPr>
            <p:cNvPr id="18462" name="Rectangle 55"/>
            <p:cNvSpPr>
              <a:spLocks noChangeArrowheads="1"/>
            </p:cNvSpPr>
            <p:nvPr/>
          </p:nvSpPr>
          <p:spPr bwMode="auto">
            <a:xfrm>
              <a:off x="5037014" y="5500688"/>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900" b="1">
                  <a:solidFill>
                    <a:srgbClr val="000000"/>
                  </a:solidFill>
                  <a:latin typeface="Verdana" panose="020B0604030504040204" pitchFamily="34" charset="0"/>
                  <a:cs typeface="Arial Unicode MS" pitchFamily="32" charset="0"/>
                </a:rPr>
                <a:t>BUT2/BTS2 </a:t>
              </a:r>
            </a:p>
          </p:txBody>
        </p:sp>
        <p:sp>
          <p:nvSpPr>
            <p:cNvPr id="18463" name="Rectangle 55"/>
            <p:cNvSpPr>
              <a:spLocks noChangeArrowheads="1"/>
            </p:cNvSpPr>
            <p:nvPr/>
          </p:nvSpPr>
          <p:spPr bwMode="auto">
            <a:xfrm>
              <a:off x="5028482" y="471837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900" b="1">
                  <a:solidFill>
                    <a:srgbClr val="000000"/>
                  </a:solidFill>
                  <a:latin typeface="Verdana" panose="020B0604030504040204" pitchFamily="34" charset="0"/>
                  <a:cs typeface="Arial Unicode MS" pitchFamily="32" charset="0"/>
                </a:rPr>
                <a:t>BUT3/Licence Pro</a:t>
              </a:r>
            </a:p>
          </p:txBody>
        </p:sp>
        <p:sp>
          <p:nvSpPr>
            <p:cNvPr id="18464" name="AutoShape 59"/>
            <p:cNvSpPr>
              <a:spLocks noChangeArrowheads="1"/>
            </p:cNvSpPr>
            <p:nvPr/>
          </p:nvSpPr>
          <p:spPr bwMode="auto">
            <a:xfrm>
              <a:off x="5030641" y="5038553"/>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65" name="AutoShape 59"/>
            <p:cNvSpPr>
              <a:spLocks noChangeArrowheads="1"/>
            </p:cNvSpPr>
            <p:nvPr/>
          </p:nvSpPr>
          <p:spPr bwMode="auto">
            <a:xfrm>
              <a:off x="5029327" y="4258099"/>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grpSp>
      <p:grpSp>
        <p:nvGrpSpPr>
          <p:cNvPr id="18438" name="Groupe 126"/>
          <p:cNvGrpSpPr>
            <a:grpSpLocks/>
          </p:cNvGrpSpPr>
          <p:nvPr/>
        </p:nvGrpSpPr>
        <p:grpSpPr bwMode="auto">
          <a:xfrm>
            <a:off x="1863725" y="2155825"/>
            <a:ext cx="1770063" cy="4206875"/>
            <a:chOff x="3002239" y="2137472"/>
            <a:chExt cx="1770682" cy="4207345"/>
          </a:xfrm>
        </p:grpSpPr>
        <p:sp>
          <p:nvSpPr>
            <p:cNvPr id="18450" name="Rectangle 55"/>
            <p:cNvSpPr>
              <a:spLocks noChangeArrowheads="1"/>
            </p:cNvSpPr>
            <p:nvPr/>
          </p:nvSpPr>
          <p:spPr bwMode="auto">
            <a:xfrm>
              <a:off x="3374753" y="5581676"/>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Licence2</a:t>
              </a:r>
            </a:p>
          </p:txBody>
        </p:sp>
        <p:sp>
          <p:nvSpPr>
            <p:cNvPr id="18451" name="Rectangle 55"/>
            <p:cNvSpPr>
              <a:spLocks noChangeArrowheads="1"/>
            </p:cNvSpPr>
            <p:nvPr/>
          </p:nvSpPr>
          <p:spPr bwMode="auto">
            <a:xfrm>
              <a:off x="3368951" y="509940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Licence3</a:t>
              </a:r>
            </a:p>
          </p:txBody>
        </p:sp>
        <p:sp>
          <p:nvSpPr>
            <p:cNvPr id="18452" name="Rectangle 55"/>
            <p:cNvSpPr>
              <a:spLocks noChangeArrowheads="1"/>
            </p:cNvSpPr>
            <p:nvPr/>
          </p:nvSpPr>
          <p:spPr bwMode="auto">
            <a:xfrm>
              <a:off x="3392464" y="6053958"/>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L1/LAS</a:t>
              </a:r>
            </a:p>
          </p:txBody>
        </p:sp>
        <p:sp>
          <p:nvSpPr>
            <p:cNvPr id="18453" name="Rectangle 55"/>
            <p:cNvSpPr>
              <a:spLocks noChangeArrowheads="1"/>
            </p:cNvSpPr>
            <p:nvPr/>
          </p:nvSpPr>
          <p:spPr bwMode="auto">
            <a:xfrm>
              <a:off x="3367587" y="4600156"/>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Master1</a:t>
              </a:r>
            </a:p>
          </p:txBody>
        </p:sp>
        <p:sp>
          <p:nvSpPr>
            <p:cNvPr id="18454" name="Rectangle 55"/>
            <p:cNvSpPr>
              <a:spLocks noChangeArrowheads="1"/>
            </p:cNvSpPr>
            <p:nvPr/>
          </p:nvSpPr>
          <p:spPr bwMode="auto">
            <a:xfrm>
              <a:off x="3028681" y="409935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Master2</a:t>
              </a:r>
            </a:p>
            <a:p>
              <a:pPr eaLnBrk="1" hangingPunct="1">
                <a:buSzPct val="100000"/>
              </a:pPr>
              <a:r>
                <a:rPr lang="fr-FR" altLang="fr-FR" sz="900" b="1">
                  <a:solidFill>
                    <a:srgbClr val="000000"/>
                  </a:solidFill>
                  <a:latin typeface="Verdana" panose="020B0604030504040204" pitchFamily="34" charset="0"/>
                  <a:cs typeface="Arial Unicode MS" pitchFamily="32" charset="0"/>
                </a:rPr>
                <a:t>Recherche</a:t>
              </a:r>
            </a:p>
          </p:txBody>
        </p:sp>
        <p:sp>
          <p:nvSpPr>
            <p:cNvPr id="18455" name="Rectangle 55"/>
            <p:cNvSpPr>
              <a:spLocks noChangeArrowheads="1"/>
            </p:cNvSpPr>
            <p:nvPr/>
          </p:nvSpPr>
          <p:spPr bwMode="auto">
            <a:xfrm>
              <a:off x="3865914" y="4086800"/>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Master2</a:t>
              </a:r>
            </a:p>
            <a:p>
              <a:pPr eaLnBrk="1" hangingPunct="1">
                <a:buSzPct val="100000"/>
              </a:pPr>
              <a:r>
                <a:rPr lang="fr-FR" altLang="fr-FR" sz="1000" b="1">
                  <a:solidFill>
                    <a:srgbClr val="000000"/>
                  </a:solidFill>
                  <a:latin typeface="Verdana" panose="020B0604030504040204" pitchFamily="34" charset="0"/>
                  <a:cs typeface="Arial Unicode MS" pitchFamily="32" charset="0"/>
                </a:rPr>
                <a:t>Professionnel</a:t>
              </a:r>
            </a:p>
          </p:txBody>
        </p:sp>
        <p:sp>
          <p:nvSpPr>
            <p:cNvPr id="18456" name="AutoShape 59"/>
            <p:cNvSpPr>
              <a:spLocks noChangeArrowheads="1"/>
            </p:cNvSpPr>
            <p:nvPr/>
          </p:nvSpPr>
          <p:spPr bwMode="auto">
            <a:xfrm>
              <a:off x="3908825" y="3630987"/>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57" name="Rectangle 55"/>
            <p:cNvSpPr>
              <a:spLocks noChangeArrowheads="1"/>
            </p:cNvSpPr>
            <p:nvPr/>
          </p:nvSpPr>
          <p:spPr bwMode="auto">
            <a:xfrm>
              <a:off x="3016946" y="3615732"/>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58" name="Rectangle 55"/>
            <p:cNvSpPr>
              <a:spLocks noChangeArrowheads="1"/>
            </p:cNvSpPr>
            <p:nvPr/>
          </p:nvSpPr>
          <p:spPr bwMode="auto">
            <a:xfrm>
              <a:off x="3008959" y="3093741"/>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18459" name="Rectangle 55"/>
            <p:cNvSpPr>
              <a:spLocks noChangeArrowheads="1"/>
            </p:cNvSpPr>
            <p:nvPr/>
          </p:nvSpPr>
          <p:spPr bwMode="auto">
            <a:xfrm>
              <a:off x="3007818" y="2588518"/>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Doctorat</a:t>
              </a:r>
            </a:p>
          </p:txBody>
        </p:sp>
        <p:sp>
          <p:nvSpPr>
            <p:cNvPr id="18460" name="AutoShape 59"/>
            <p:cNvSpPr>
              <a:spLocks noChangeArrowheads="1"/>
            </p:cNvSpPr>
            <p:nvPr/>
          </p:nvSpPr>
          <p:spPr bwMode="auto">
            <a:xfrm>
              <a:off x="3002239" y="2137472"/>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grpSp>
      <p:grpSp>
        <p:nvGrpSpPr>
          <p:cNvPr id="18439" name="Groupe 125"/>
          <p:cNvGrpSpPr>
            <a:grpSpLocks/>
          </p:cNvGrpSpPr>
          <p:nvPr/>
        </p:nvGrpSpPr>
        <p:grpSpPr bwMode="auto">
          <a:xfrm>
            <a:off x="635000" y="3519488"/>
            <a:ext cx="865188" cy="2835275"/>
            <a:chOff x="1500957" y="3495675"/>
            <a:chExt cx="865237" cy="2835275"/>
          </a:xfrm>
        </p:grpSpPr>
        <p:sp>
          <p:nvSpPr>
            <p:cNvPr id="18444" name="Rectangle 55"/>
            <p:cNvSpPr>
              <a:spLocks noChangeArrowheads="1"/>
            </p:cNvSpPr>
            <p:nvPr/>
          </p:nvSpPr>
          <p:spPr bwMode="auto">
            <a:xfrm>
              <a:off x="1515347" y="5511679"/>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CPGE2</a:t>
              </a:r>
            </a:p>
          </p:txBody>
        </p:sp>
        <p:sp>
          <p:nvSpPr>
            <p:cNvPr id="18445" name="Rectangle 55"/>
            <p:cNvSpPr>
              <a:spLocks noChangeArrowheads="1"/>
            </p:cNvSpPr>
            <p:nvPr/>
          </p:nvSpPr>
          <p:spPr bwMode="auto">
            <a:xfrm>
              <a:off x="1511746" y="4961064"/>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Commerce</a:t>
              </a:r>
            </a:p>
          </p:txBody>
        </p:sp>
        <p:sp>
          <p:nvSpPr>
            <p:cNvPr id="18446" name="Rectangle 55"/>
            <p:cNvSpPr>
              <a:spLocks noChangeArrowheads="1"/>
            </p:cNvSpPr>
            <p:nvPr/>
          </p:nvSpPr>
          <p:spPr bwMode="auto">
            <a:xfrm>
              <a:off x="1500957" y="6029325"/>
              <a:ext cx="720080" cy="301625"/>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eaLnBrk="1" hangingPunct="1">
                <a:buSzPct val="100000"/>
              </a:pPr>
              <a:r>
                <a:rPr lang="fr-FR" altLang="fr-FR" sz="1000" b="1">
                  <a:solidFill>
                    <a:srgbClr val="000000"/>
                  </a:solidFill>
                  <a:latin typeface="Verdana" panose="020B0604030504040204" pitchFamily="34" charset="0"/>
                  <a:cs typeface="Arial Unicode MS" pitchFamily="32" charset="0"/>
                </a:rPr>
                <a:t>CPGE1</a:t>
              </a:r>
            </a:p>
          </p:txBody>
        </p:sp>
        <p:sp>
          <p:nvSpPr>
            <p:cNvPr id="18447" name="Rectangle 55"/>
            <p:cNvSpPr>
              <a:spLocks noChangeArrowheads="1"/>
            </p:cNvSpPr>
            <p:nvPr/>
          </p:nvSpPr>
          <p:spPr bwMode="auto">
            <a:xfrm>
              <a:off x="1520331" y="3956549"/>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Ecoles</a:t>
              </a:r>
            </a:p>
          </p:txBody>
        </p:sp>
        <p:sp>
          <p:nvSpPr>
            <p:cNvPr id="18448" name="AutoShape 59"/>
            <p:cNvSpPr>
              <a:spLocks noChangeArrowheads="1"/>
            </p:cNvSpPr>
            <p:nvPr/>
          </p:nvSpPr>
          <p:spPr bwMode="auto">
            <a:xfrm>
              <a:off x="1502098" y="3495675"/>
              <a:ext cx="864096" cy="288925"/>
            </a:xfrm>
            <a:prstGeom prst="flowChartDecision">
              <a:avLst/>
            </a:prstGeom>
            <a:solidFill>
              <a:srgbClr val="FFFF00"/>
            </a:solidFill>
            <a:ln w="9360" cap="sq">
              <a:solidFill>
                <a:srgbClr val="000000"/>
              </a:solidFill>
              <a:miter lim="800000"/>
              <a:headEnd/>
              <a:tailEnd/>
            </a:ln>
          </p:spPr>
          <p:txBody>
            <a:bodyPr wrap="none" lIns="83880" tIns="43560" rIns="83880" bIns="4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800" b="1">
                  <a:solidFill>
                    <a:srgbClr val="000000"/>
                  </a:solidFill>
                  <a:latin typeface="Verdana" panose="020B0604030504040204" pitchFamily="34" charset="0"/>
                  <a:cs typeface="Arial Unicode MS" pitchFamily="32" charset="0"/>
                </a:rPr>
                <a:t>insertion</a:t>
              </a:r>
            </a:p>
          </p:txBody>
        </p:sp>
        <p:sp>
          <p:nvSpPr>
            <p:cNvPr id="18449" name="Rectangle 55"/>
            <p:cNvSpPr>
              <a:spLocks noChangeArrowheads="1"/>
            </p:cNvSpPr>
            <p:nvPr/>
          </p:nvSpPr>
          <p:spPr bwMode="auto">
            <a:xfrm>
              <a:off x="1515244" y="4452938"/>
              <a:ext cx="720080" cy="290859"/>
            </a:xfrm>
            <a:prstGeom prst="rect">
              <a:avLst/>
            </a:prstGeom>
            <a:gradFill rotWithShape="0">
              <a:gsLst>
                <a:gs pos="0">
                  <a:srgbClr val="CCFFCC"/>
                </a:gs>
                <a:gs pos="50000">
                  <a:srgbClr val="FFFFFF"/>
                </a:gs>
                <a:gs pos="100000">
                  <a:srgbClr val="CCFFCC"/>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p>
              <a:pPr>
                <a:buClr>
                  <a:srgbClr val="000000"/>
                </a:buClr>
                <a:buSzPct val="100000"/>
                <a:buFont typeface="Times New Roman" panose="02020603050405020304" pitchFamily="18" charset="0"/>
                <a:buNone/>
              </a:pPr>
              <a:r>
                <a:rPr lang="fr-FR" altLang="fr-FR" sz="1000" b="1">
                  <a:solidFill>
                    <a:schemeClr val="tx1"/>
                  </a:solidFill>
                  <a:latin typeface="Verdana" panose="020B0604030504040204" pitchFamily="34" charset="0"/>
                </a:rPr>
                <a:t>Ingénieur</a:t>
              </a:r>
            </a:p>
          </p:txBody>
        </p:sp>
      </p:grpSp>
      <p:grpSp>
        <p:nvGrpSpPr>
          <p:cNvPr id="18440" name="Group 3"/>
          <p:cNvGrpSpPr>
            <a:grpSpLocks/>
          </p:cNvGrpSpPr>
          <p:nvPr/>
        </p:nvGrpSpPr>
        <p:grpSpPr bwMode="auto">
          <a:xfrm>
            <a:off x="0" y="0"/>
            <a:ext cx="1125538" cy="1028700"/>
            <a:chOff x="0" y="0"/>
            <a:chExt cx="709" cy="648"/>
          </a:xfrm>
        </p:grpSpPr>
        <p:pic>
          <p:nvPicPr>
            <p:cNvPr id="1844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03"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43" name="Rectangle 5"/>
            <p:cNvSpPr>
              <a:spLocks noChangeArrowheads="1"/>
            </p:cNvSpPr>
            <p:nvPr/>
          </p:nvSpPr>
          <p:spPr bwMode="auto">
            <a:xfrm>
              <a:off x="0" y="482"/>
              <a:ext cx="70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a:buSzPct val="100000"/>
              </a:pPr>
              <a:r>
                <a:rPr lang="fr-FR" altLang="fr-FR" sz="1000" b="1" dirty="0">
                  <a:solidFill>
                    <a:srgbClr val="333399"/>
                  </a:solidFill>
                </a:rPr>
                <a:t>CIO LYON EST</a:t>
              </a:r>
            </a:p>
          </p:txBody>
        </p:sp>
      </p:grpSp>
      <p:sp>
        <p:nvSpPr>
          <p:cNvPr id="18441" name="ZoneTexte 136"/>
          <p:cNvSpPr txBox="1">
            <a:spLocks noChangeArrowheads="1"/>
          </p:cNvSpPr>
          <p:nvPr/>
        </p:nvSpPr>
        <p:spPr bwMode="auto">
          <a:xfrm>
            <a:off x="900113" y="4797425"/>
            <a:ext cx="3635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altLang="fr-FR" sz="1000" b="1">
                <a:solidFill>
                  <a:srgbClr val="C00000"/>
                </a:solidFill>
                <a:latin typeface="Verdana" panose="020B0604030504040204" pitchFamily="34" charset="0"/>
              </a:rPr>
              <a:t>ou</a:t>
            </a:r>
          </a:p>
        </p:txBody>
      </p:sp>
    </p:spTree>
    <p:extLst>
      <p:ext uri="{BB962C8B-B14F-4D97-AF65-F5344CB8AC3E}">
        <p14:creationId xmlns:p14="http://schemas.microsoft.com/office/powerpoint/2010/main" val="4118826705"/>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p:nvPr/>
        </p:nvPicPr>
        <p:blipFill>
          <a:blip r:embed="rId3"/>
          <a:srcRect l="21080" t="33543" r="12255" b="7506"/>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5084873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7008" y="2215661"/>
            <a:ext cx="7816645" cy="3790903"/>
          </a:xfrm>
        </p:spPr>
        <p:txBody>
          <a:bodyPr>
            <a:noAutofit/>
          </a:bodyPr>
          <a:lstStyle/>
          <a:p>
            <a:r>
              <a:rPr lang="fr-FR" sz="1800" b="1" dirty="0">
                <a:solidFill>
                  <a:schemeClr val="accent5"/>
                </a:solidFill>
              </a:rPr>
              <a:t>Vous suivrez des enseignements communs, quelle que soit la série sélectionnée</a:t>
            </a:r>
            <a:br>
              <a:rPr lang="fr-FR" sz="1800" b="1" dirty="0">
                <a:solidFill>
                  <a:schemeClr val="accent5"/>
                </a:solidFill>
              </a:rPr>
            </a:br>
            <a:r>
              <a:rPr lang="fr-FR" sz="1800" dirty="0">
                <a:solidFill>
                  <a:schemeClr val="accent5"/>
                </a:solidFill>
              </a:rPr>
              <a:t> </a:t>
            </a:r>
            <a:r>
              <a:rPr lang="fr-FR" sz="1800" dirty="0"/>
              <a:t>:</a:t>
            </a:r>
            <a:br>
              <a:rPr lang="fr-FR" sz="1800" dirty="0"/>
            </a:br>
            <a:r>
              <a:rPr lang="fr-FR" sz="1800" dirty="0"/>
              <a:t/>
            </a:r>
            <a:br>
              <a:rPr lang="fr-FR" sz="1800" dirty="0"/>
            </a:br>
            <a:r>
              <a:rPr lang="fr-FR" sz="2100" dirty="0"/>
              <a:t>Français (en première) </a:t>
            </a:r>
            <a:r>
              <a:rPr lang="fr-FR" sz="2100" b="1" dirty="0">
                <a:solidFill>
                  <a:schemeClr val="accent5"/>
                </a:solidFill>
              </a:rPr>
              <a:t>3h</a:t>
            </a:r>
            <a:r>
              <a:rPr lang="fr-FR" sz="2100" dirty="0"/>
              <a:t> et Philosophie (en terminale) </a:t>
            </a:r>
            <a:r>
              <a:rPr lang="fr-FR" sz="2100" b="1" dirty="0">
                <a:solidFill>
                  <a:schemeClr val="accent5"/>
                </a:solidFill>
              </a:rPr>
              <a:t>2h</a:t>
            </a:r>
            <a:r>
              <a:rPr lang="fr-FR" sz="2100" dirty="0"/>
              <a:t> </a:t>
            </a:r>
            <a:br>
              <a:rPr lang="fr-FR" sz="2100" dirty="0"/>
            </a:br>
            <a:r>
              <a:rPr lang="fr-FR" sz="2100" dirty="0"/>
              <a:t/>
            </a:r>
            <a:br>
              <a:rPr lang="fr-FR" sz="2100" dirty="0"/>
            </a:br>
            <a:r>
              <a:rPr lang="fr-FR" sz="2100" dirty="0"/>
              <a:t>Histoire Géographie </a:t>
            </a:r>
            <a:r>
              <a:rPr lang="fr-FR" sz="2100" b="1" dirty="0">
                <a:solidFill>
                  <a:schemeClr val="accent5"/>
                </a:solidFill>
              </a:rPr>
              <a:t>1h30</a:t>
            </a:r>
            <a:r>
              <a:rPr lang="fr-FR" sz="2100" dirty="0"/>
              <a:t/>
            </a:r>
            <a:br>
              <a:rPr lang="fr-FR" sz="2100" dirty="0"/>
            </a:br>
            <a:r>
              <a:rPr lang="fr-FR" sz="2100" dirty="0"/>
              <a:t/>
            </a:r>
            <a:br>
              <a:rPr lang="fr-FR" sz="2100" dirty="0"/>
            </a:br>
            <a:r>
              <a:rPr lang="fr-FR" sz="2100" dirty="0"/>
              <a:t>Enseignement moral et civique </a:t>
            </a:r>
            <a:r>
              <a:rPr lang="fr-FR" sz="2100" b="1" dirty="0">
                <a:solidFill>
                  <a:schemeClr val="accent5"/>
                </a:solidFill>
              </a:rPr>
              <a:t>18h/an</a:t>
            </a:r>
            <a:r>
              <a:rPr lang="fr-FR" sz="2100" dirty="0">
                <a:solidFill>
                  <a:schemeClr val="accent5"/>
                </a:solidFill>
              </a:rPr>
              <a:t/>
            </a:r>
            <a:br>
              <a:rPr lang="fr-FR" sz="2100" dirty="0">
                <a:solidFill>
                  <a:schemeClr val="accent5"/>
                </a:solidFill>
              </a:rPr>
            </a:br>
            <a:r>
              <a:rPr lang="fr-FR" sz="2100" dirty="0"/>
              <a:t/>
            </a:r>
            <a:br>
              <a:rPr lang="fr-FR" sz="2100" dirty="0"/>
            </a:br>
            <a:r>
              <a:rPr lang="fr-FR" sz="2100" dirty="0"/>
              <a:t>Mathématiques </a:t>
            </a:r>
            <a:r>
              <a:rPr lang="fr-FR" sz="2100" b="1" dirty="0">
                <a:solidFill>
                  <a:schemeClr val="accent5"/>
                </a:solidFill>
              </a:rPr>
              <a:t>3h</a:t>
            </a:r>
            <a:r>
              <a:rPr lang="fr-FR" sz="2100" dirty="0">
                <a:solidFill>
                  <a:schemeClr val="accent5"/>
                </a:solidFill>
              </a:rPr>
              <a:t/>
            </a:r>
            <a:br>
              <a:rPr lang="fr-FR" sz="2100" dirty="0">
                <a:solidFill>
                  <a:schemeClr val="accent5"/>
                </a:solidFill>
              </a:rPr>
            </a:br>
            <a:r>
              <a:rPr lang="fr-FR" sz="2100" dirty="0"/>
              <a:t/>
            </a:r>
            <a:br>
              <a:rPr lang="fr-FR" sz="2100" dirty="0"/>
            </a:br>
            <a:r>
              <a:rPr lang="fr-FR" sz="2100" dirty="0"/>
              <a:t>Langues vivantes A et B </a:t>
            </a:r>
            <a:r>
              <a:rPr lang="fr-FR" sz="2100" b="1" dirty="0">
                <a:solidFill>
                  <a:schemeClr val="accent5"/>
                </a:solidFill>
              </a:rPr>
              <a:t>4h</a:t>
            </a:r>
            <a:r>
              <a:rPr lang="fr-FR" sz="2100" dirty="0"/>
              <a:t/>
            </a:r>
            <a:br>
              <a:rPr lang="fr-FR" sz="2100" dirty="0"/>
            </a:br>
            <a:r>
              <a:rPr lang="fr-FR" sz="2100" dirty="0"/>
              <a:t/>
            </a:r>
            <a:br>
              <a:rPr lang="fr-FR" sz="2100" dirty="0"/>
            </a:br>
            <a:r>
              <a:rPr lang="fr-FR" sz="2100" dirty="0"/>
              <a:t>Education physique et sportive </a:t>
            </a:r>
            <a:r>
              <a:rPr lang="fr-FR" sz="2100" b="1" dirty="0">
                <a:solidFill>
                  <a:schemeClr val="accent5"/>
                </a:solidFill>
              </a:rPr>
              <a:t>2h</a:t>
            </a:r>
            <a:r>
              <a:rPr lang="fr-FR" sz="2100" dirty="0"/>
              <a:t/>
            </a:r>
            <a:br>
              <a:rPr lang="fr-FR" sz="2100" dirty="0"/>
            </a:br>
            <a:endParaRPr lang="fr-FR" sz="21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84260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699022"/>
            <a:ext cx="6858000" cy="2547471"/>
          </a:xfrm>
        </p:spPr>
        <p:txBody>
          <a:bodyPr>
            <a:normAutofit fontScale="90000"/>
          </a:bodyPr>
          <a:lstStyle/>
          <a:p>
            <a:r>
              <a:rPr lang="fr-FR" sz="2700" b="1" dirty="0">
                <a:solidFill>
                  <a:schemeClr val="accent5"/>
                </a:solidFill>
              </a:rPr>
              <a:t>Les enseignements de spécialité</a:t>
            </a:r>
            <a:br>
              <a:rPr lang="fr-FR" sz="2700" b="1" dirty="0">
                <a:solidFill>
                  <a:schemeClr val="accent5"/>
                </a:solidFill>
              </a:rPr>
            </a:br>
            <a:r>
              <a:rPr lang="fr-FR" sz="2400" b="1" dirty="0">
                <a:solidFill>
                  <a:schemeClr val="accent5"/>
                </a:solidFill>
              </a:rPr>
              <a:t/>
            </a:r>
            <a:br>
              <a:rPr lang="fr-FR" sz="2400" b="1" dirty="0">
                <a:solidFill>
                  <a:schemeClr val="accent5"/>
                </a:solidFill>
              </a:rPr>
            </a:br>
            <a:r>
              <a:rPr lang="fr-FR" sz="2400" dirty="0"/>
              <a:t>En fonction de la série que vous choisirez, </a:t>
            </a:r>
            <a:br>
              <a:rPr lang="fr-FR" sz="2400" dirty="0"/>
            </a:br>
            <a:r>
              <a:rPr lang="fr-FR" sz="2400" dirty="0"/>
              <a:t>des enseignements de spécialité vous seront proposés à raison de:</a:t>
            </a:r>
            <a:br>
              <a:rPr lang="fr-FR" sz="2400" dirty="0"/>
            </a:br>
            <a:r>
              <a:rPr lang="fr-FR" sz="2400" dirty="0"/>
              <a:t/>
            </a:r>
            <a:br>
              <a:rPr lang="fr-FR" sz="2400" dirty="0"/>
            </a:br>
            <a:r>
              <a:rPr lang="fr-FR" sz="2400" dirty="0"/>
              <a:t> 3 spécialités en 1</a:t>
            </a:r>
            <a:r>
              <a:rPr lang="fr-FR" sz="2400" baseline="30000" dirty="0"/>
              <a:t>re</a:t>
            </a:r>
            <a:r>
              <a:rPr lang="fr-FR" sz="2400" dirty="0"/>
              <a:t/>
            </a:r>
            <a:br>
              <a:rPr lang="fr-FR" sz="2400" dirty="0"/>
            </a:br>
            <a:r>
              <a:rPr lang="fr-FR" sz="2400" dirty="0"/>
              <a:t> et de 2 en terminale.</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19813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3676" y="1702595"/>
            <a:ext cx="4051697" cy="38933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8" name="AutoShape 2"/>
          <p:cNvSpPr>
            <a:spLocks noChangeArrowheads="1"/>
          </p:cNvSpPr>
          <p:nvPr/>
        </p:nvSpPr>
        <p:spPr bwMode="auto">
          <a:xfrm>
            <a:off x="1709739" y="998935"/>
            <a:ext cx="1350169" cy="917972"/>
          </a:xfrm>
          <a:prstGeom prst="horizontalScroll">
            <a:avLst>
              <a:gd name="adj" fmla="val 12500"/>
            </a:avLst>
          </a:prstGeom>
          <a:solidFill>
            <a:srgbClr val="BBE0E3"/>
          </a:solidFill>
          <a:ln w="25560" cap="sq">
            <a:solidFill>
              <a:srgbClr val="89A4A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1500"/>
              <a:t>BAC STMG</a:t>
            </a:r>
          </a:p>
        </p:txBody>
      </p:sp>
      <p:grpSp>
        <p:nvGrpSpPr>
          <p:cNvPr id="2" name="Group 3"/>
          <p:cNvGrpSpPr>
            <a:grpSpLocks/>
          </p:cNvGrpSpPr>
          <p:nvPr/>
        </p:nvGrpSpPr>
        <p:grpSpPr bwMode="auto">
          <a:xfrm>
            <a:off x="3383757" y="1108472"/>
            <a:ext cx="4350544" cy="552450"/>
            <a:chOff x="1882" y="211"/>
            <a:chExt cx="3654" cy="464"/>
          </a:xfrm>
        </p:grpSpPr>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11"/>
              <a:ext cx="3654" cy="4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1" name="Text Box 5"/>
            <p:cNvSpPr txBox="1">
              <a:spLocks noChangeArrowheads="1"/>
            </p:cNvSpPr>
            <p:nvPr/>
          </p:nvSpPr>
          <p:spPr bwMode="auto">
            <a:xfrm>
              <a:off x="1973" y="255"/>
              <a:ext cx="3529"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a:t>L’esprit d’entreprise</a:t>
              </a:r>
            </a:p>
          </p:txBody>
        </p:sp>
      </p:grpSp>
      <p:pic>
        <p:nvPicPr>
          <p:cNvPr id="922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09738" y="2564607"/>
            <a:ext cx="971550" cy="10263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3"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3316" y="4131469"/>
            <a:ext cx="1019175" cy="971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4" name="Text Box 8"/>
          <p:cNvSpPr txBox="1">
            <a:spLocks noChangeArrowheads="1"/>
          </p:cNvSpPr>
          <p:nvPr/>
        </p:nvSpPr>
        <p:spPr bwMode="auto">
          <a:xfrm>
            <a:off x="3168253" y="2078832"/>
            <a:ext cx="4832747" cy="1386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Font typeface="Wingdings" panose="05000000000000000000" pitchFamily="2" charset="2"/>
              <a:buChar char=""/>
            </a:pPr>
            <a:r>
              <a:rPr lang="fr-FR" sz="1350">
                <a:solidFill>
                  <a:srgbClr val="000000"/>
                </a:solidFill>
                <a:latin typeface="Lucida Sans Unicode" panose="020B0602030504020204" pitchFamily="34" charset="0"/>
                <a:cs typeface="Arial" panose="020B0604020202020204" pitchFamily="34" charset="0"/>
              </a:rPr>
              <a:t> </a:t>
            </a:r>
            <a:r>
              <a:rPr lang="fr-FR" sz="1200">
                <a:solidFill>
                  <a:srgbClr val="000000"/>
                </a:solidFill>
                <a:latin typeface="Lucida Sans Unicode" panose="020B0602030504020204" pitchFamily="34" charset="0"/>
                <a:cs typeface="Arial" panose="020B0604020202020204" pitchFamily="34" charset="0"/>
              </a:rPr>
              <a:t>Intérêt pour l’entreprise, son organisation, son fonctionnement, sa communication</a:t>
            </a:r>
          </a:p>
          <a:p>
            <a:pPr eaLnBrk="1" hangingPunct="1">
              <a:buFont typeface="Wingdings" panose="05000000000000000000" pitchFamily="2" charset="2"/>
              <a:buChar char=""/>
            </a:pPr>
            <a:r>
              <a:rPr lang="fr-FR" sz="1200">
                <a:solidFill>
                  <a:srgbClr val="000000"/>
                </a:solidFill>
                <a:latin typeface="Lucida Sans Unicode" panose="020B0602030504020204" pitchFamily="34" charset="0"/>
                <a:cs typeface="Arial" panose="020B0604020202020204" pitchFamily="34" charset="0"/>
              </a:rPr>
              <a:t> Intérêt pour un enseignement concret : informatique, bureautique, traitement de données chiffrées,</a:t>
            </a:r>
          </a:p>
          <a:p>
            <a:pPr eaLnBrk="1" hangingPunct="1">
              <a:buClrTx/>
              <a:buFontTx/>
              <a:buNone/>
            </a:pPr>
            <a:r>
              <a:rPr lang="fr-FR" sz="1200">
                <a:solidFill>
                  <a:srgbClr val="000000"/>
                </a:solidFill>
                <a:latin typeface="Lucida Sans Unicode" panose="020B0602030504020204" pitchFamily="34" charset="0"/>
                <a:cs typeface="Arial" panose="020B0604020202020204" pitchFamily="34" charset="0"/>
              </a:rPr>
              <a:t>études de cas</a:t>
            </a:r>
          </a:p>
          <a:p>
            <a:pPr eaLnBrk="1" hangingPunct="1">
              <a:buFont typeface="Wingdings" panose="05000000000000000000" pitchFamily="2" charset="2"/>
              <a:buChar char=""/>
            </a:pPr>
            <a:r>
              <a:rPr lang="fr-FR" sz="1200">
                <a:solidFill>
                  <a:srgbClr val="000000"/>
                </a:solidFill>
                <a:latin typeface="Lucida Sans Unicode" panose="020B0602030504020204" pitchFamily="34" charset="0"/>
                <a:cs typeface="Arial" panose="020B0604020202020204" pitchFamily="34" charset="0"/>
              </a:rPr>
              <a:t> Autonomie et esprit d’initiative</a:t>
            </a:r>
          </a:p>
          <a:p>
            <a:pPr eaLnBrk="1" hangingPunct="1">
              <a:buClrTx/>
              <a:buFontTx/>
              <a:buNone/>
            </a:pPr>
            <a:endParaRPr lang="fr-FR" sz="1200">
              <a:solidFill>
                <a:srgbClr val="000000"/>
              </a:solidFill>
              <a:latin typeface="Lucida Sans Unicode" panose="020B0602030504020204" pitchFamily="34" charset="0"/>
              <a:cs typeface="Arial" panose="020B0604020202020204" pitchFamily="34" charset="0"/>
            </a:endParaRPr>
          </a:p>
        </p:txBody>
      </p:sp>
      <p:pic>
        <p:nvPicPr>
          <p:cNvPr id="922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3485" y="3161111"/>
            <a:ext cx="4480322" cy="2678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6" name="Text Box 10"/>
          <p:cNvSpPr txBox="1">
            <a:spLocks noChangeArrowheads="1"/>
          </p:cNvSpPr>
          <p:nvPr/>
        </p:nvSpPr>
        <p:spPr bwMode="auto">
          <a:xfrm>
            <a:off x="3437335" y="3158730"/>
            <a:ext cx="4429125" cy="21252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a:solidFill>
                <a:srgbClr val="000000"/>
              </a:solidFill>
              <a:latin typeface="Lucida Sans Unicode" panose="020B0602030504020204" pitchFamily="34" charset="0"/>
              <a:cs typeface="Arial" panose="020B0604020202020204" pitchFamily="34" charset="0"/>
            </a:endParaRPr>
          </a:p>
          <a:p>
            <a:pPr eaLnBrk="1" hangingPunct="1">
              <a:buClrTx/>
              <a:buFontTx/>
              <a:buNone/>
            </a:pPr>
            <a:r>
              <a:rPr lang="fr-FR" sz="1200">
                <a:solidFill>
                  <a:srgbClr val="000000"/>
                </a:solidFill>
                <a:latin typeface="Lucida Sans Unicode" panose="020B0602030504020204" pitchFamily="34" charset="0"/>
                <a:cs typeface="Arial" panose="020B0604020202020204" pitchFamily="34" charset="0"/>
              </a:rPr>
              <a:t>En 1</a:t>
            </a:r>
            <a:r>
              <a:rPr lang="fr-FR" sz="1200" baseline="30000">
                <a:solidFill>
                  <a:srgbClr val="000000"/>
                </a:solidFill>
                <a:latin typeface="Lucida Sans Unicode" panose="020B0602030504020204" pitchFamily="34" charset="0"/>
                <a:cs typeface="Arial" panose="020B0604020202020204" pitchFamily="34" charset="0"/>
              </a:rPr>
              <a:t>ère</a:t>
            </a:r>
            <a:r>
              <a:rPr lang="fr-FR" sz="1200">
                <a:solidFill>
                  <a:srgbClr val="000000"/>
                </a:solidFill>
                <a:latin typeface="Lucida Sans Unicode" panose="020B0602030504020204" pitchFamily="34" charset="0"/>
                <a:cs typeface="Arial" panose="020B0604020202020204" pitchFamily="34" charset="0"/>
              </a:rPr>
              <a:t>: 3 spécialités</a:t>
            </a:r>
          </a:p>
          <a:p>
            <a:pPr eaLnBrk="1" hangingPunct="1">
              <a:buClr>
                <a:srgbClr val="FF0000"/>
              </a:buClr>
              <a:buFont typeface="Wingdings" panose="05000000000000000000" pitchFamily="2" charset="2"/>
              <a:buChar char=""/>
            </a:pPr>
            <a:r>
              <a:rPr lang="fr-FR" sz="1200" u="sng">
                <a:solidFill>
                  <a:srgbClr val="FF0000"/>
                </a:solidFill>
                <a:latin typeface="Lucida Sans Unicode" panose="020B0602030504020204" pitchFamily="34" charset="0"/>
                <a:cs typeface="Arial" panose="020B0604020202020204" pitchFamily="34" charset="0"/>
              </a:rPr>
              <a:t>L’économie-droit</a:t>
            </a:r>
            <a:r>
              <a:rPr lang="fr-FR" sz="1200">
                <a:solidFill>
                  <a:srgbClr val="000000"/>
                </a:solidFill>
                <a:latin typeface="Lucida Sans Unicode" panose="020B0602030504020204" pitchFamily="34" charset="0"/>
                <a:cs typeface="Arial" panose="020B0604020202020204" pitchFamily="34" charset="0"/>
              </a:rPr>
              <a:t>: revenus des ménages, marché du travail, politique économique et échanges internationaux</a:t>
            </a:r>
          </a:p>
          <a:p>
            <a:pPr eaLnBrk="1" hangingPunct="1">
              <a:buClr>
                <a:srgbClr val="FF0000"/>
              </a:buClr>
              <a:buFont typeface="Wingdings" panose="05000000000000000000" pitchFamily="2" charset="2"/>
              <a:buChar char=""/>
            </a:pPr>
            <a:r>
              <a:rPr lang="fr-FR" sz="1200" u="sng">
                <a:solidFill>
                  <a:srgbClr val="FF0000"/>
                </a:solidFill>
                <a:latin typeface="Lucida Sans Unicode" panose="020B0602030504020204" pitchFamily="34" charset="0"/>
                <a:cs typeface="Arial" panose="020B0604020202020204" pitchFamily="34" charset="0"/>
              </a:rPr>
              <a:t>Le management des organisations </a:t>
            </a:r>
            <a:r>
              <a:rPr lang="fr-FR" sz="1200">
                <a:solidFill>
                  <a:srgbClr val="000000"/>
                </a:solidFill>
                <a:latin typeface="Lucida Sans Unicode" panose="020B0602030504020204" pitchFamily="34" charset="0"/>
                <a:cs typeface="Arial" panose="020B0604020202020204" pitchFamily="34" charset="0"/>
              </a:rPr>
              <a:t>: fonctions du management stratégique, organisation de la production, pilotage et contrôle, direction, animation et mobilisation humaine.</a:t>
            </a:r>
          </a:p>
          <a:p>
            <a:pPr eaLnBrk="1" hangingPunct="1">
              <a:buClr>
                <a:srgbClr val="FF0000"/>
              </a:buClr>
              <a:buFont typeface="Wingdings" panose="05000000000000000000" pitchFamily="2" charset="2"/>
              <a:buChar char=""/>
            </a:pPr>
            <a:r>
              <a:rPr lang="fr-FR" sz="1200" u="sng">
                <a:solidFill>
                  <a:srgbClr val="FF0000"/>
                </a:solidFill>
                <a:latin typeface="Lucida Sans Unicode" panose="020B0602030504020204" pitchFamily="34" charset="0"/>
                <a:cs typeface="Arial" panose="020B0604020202020204" pitchFamily="34" charset="0"/>
              </a:rPr>
              <a:t>Les sciences de gestion et numérique: </a:t>
            </a:r>
            <a:r>
              <a:rPr lang="fr-FR" sz="1200">
                <a:solidFill>
                  <a:srgbClr val="000000"/>
                </a:solidFill>
                <a:latin typeface="Lucida Sans Unicode" panose="020B0602030504020204" pitchFamily="34" charset="0"/>
                <a:cs typeface="Arial" panose="020B0604020202020204" pitchFamily="34" charset="0"/>
              </a:rPr>
              <a:t>organisation efficace de l’entreprise, le facteur humain, l’information, la création de richesse, l’évaluation et la performance.</a:t>
            </a:r>
          </a:p>
        </p:txBody>
      </p:sp>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Rectangle 12"/>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191840657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AutoShape 1"/>
          <p:cNvSpPr>
            <a:spLocks noChangeArrowheads="1"/>
          </p:cNvSpPr>
          <p:nvPr/>
        </p:nvSpPr>
        <p:spPr bwMode="auto">
          <a:xfrm>
            <a:off x="1709739" y="998935"/>
            <a:ext cx="1350169" cy="917972"/>
          </a:xfrm>
          <a:prstGeom prst="horizontalScroll">
            <a:avLst>
              <a:gd name="adj" fmla="val 12500"/>
            </a:avLst>
          </a:prstGeom>
          <a:solidFill>
            <a:srgbClr val="BBE0E3"/>
          </a:solidFill>
          <a:ln w="25560" cap="sq">
            <a:solidFill>
              <a:srgbClr val="89A4A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1500"/>
              <a:t>BAC STMG</a:t>
            </a:r>
          </a:p>
        </p:txBody>
      </p:sp>
      <p:grpSp>
        <p:nvGrpSpPr>
          <p:cNvPr id="2" name="Group 2"/>
          <p:cNvGrpSpPr>
            <a:grpSpLocks/>
          </p:cNvGrpSpPr>
          <p:nvPr/>
        </p:nvGrpSpPr>
        <p:grpSpPr bwMode="auto">
          <a:xfrm>
            <a:off x="3383757" y="1108472"/>
            <a:ext cx="4350544" cy="552450"/>
            <a:chOff x="1882" y="211"/>
            <a:chExt cx="3654" cy="464"/>
          </a:xfrm>
        </p:grpSpPr>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2" y="211"/>
              <a:ext cx="3654" cy="4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4" name="Text Box 4"/>
            <p:cNvSpPr txBox="1">
              <a:spLocks noChangeArrowheads="1"/>
            </p:cNvSpPr>
            <p:nvPr/>
          </p:nvSpPr>
          <p:spPr bwMode="auto">
            <a:xfrm>
              <a:off x="1973" y="255"/>
              <a:ext cx="3529"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a:t>L’esprit d’entreprise</a:t>
              </a:r>
            </a:p>
          </p:txBody>
        </p:sp>
      </p:grpSp>
      <p:pic>
        <p:nvPicPr>
          <p:cNvPr id="1024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09738" y="2564607"/>
            <a:ext cx="971550" cy="10263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3316" y="4131469"/>
            <a:ext cx="1019175" cy="971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3485" y="1607344"/>
            <a:ext cx="4480322" cy="428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8" name="Text Box 8"/>
          <p:cNvSpPr txBox="1">
            <a:spLocks noChangeArrowheads="1"/>
          </p:cNvSpPr>
          <p:nvPr/>
        </p:nvSpPr>
        <p:spPr bwMode="auto">
          <a:xfrm>
            <a:off x="3437335" y="2089548"/>
            <a:ext cx="4429125" cy="18021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a:solidFill>
                <a:srgbClr val="000000"/>
              </a:solidFill>
              <a:latin typeface="Lucida Sans Unicode" panose="020B0602030504020204" pitchFamily="34" charset="0"/>
              <a:cs typeface="Arial" panose="020B0604020202020204" pitchFamily="34" charset="0"/>
            </a:endParaRPr>
          </a:p>
          <a:p>
            <a:pPr eaLnBrk="1" hangingPunct="1">
              <a:buClrTx/>
              <a:buFontTx/>
              <a:buNone/>
            </a:pPr>
            <a:r>
              <a:rPr lang="fr-FR" sz="1350">
                <a:solidFill>
                  <a:srgbClr val="000000"/>
                </a:solidFill>
                <a:latin typeface="Lucida Sans Unicode" panose="020B0602030504020204" pitchFamily="34" charset="0"/>
                <a:cs typeface="Arial" panose="020B0604020202020204" pitchFamily="34" charset="0"/>
              </a:rPr>
              <a:t>En terminale: 2 Spécialités</a:t>
            </a:r>
          </a:p>
          <a:p>
            <a:pPr eaLnBrk="1" hangingPunct="1">
              <a:buClrTx/>
              <a:buFontTx/>
              <a:buNone/>
            </a:pPr>
            <a:endParaRPr lang="fr-FR" sz="1350">
              <a:solidFill>
                <a:srgbClr val="000000"/>
              </a:solidFill>
              <a:latin typeface="Lucida Sans Unicode" panose="020B0602030504020204" pitchFamily="34" charset="0"/>
              <a:cs typeface="Arial" panose="020B0604020202020204" pitchFamily="34" charset="0"/>
            </a:endParaRPr>
          </a:p>
          <a:p>
            <a:pPr eaLnBrk="1" hangingPunct="1">
              <a:buClr>
                <a:srgbClr val="FF0000"/>
              </a:buClr>
              <a:buFont typeface="Wingdings" panose="05000000000000000000" pitchFamily="2" charset="2"/>
              <a:buChar char=""/>
            </a:pPr>
            <a:r>
              <a:rPr lang="fr-FR" sz="1200" u="sng">
                <a:solidFill>
                  <a:srgbClr val="FF0000"/>
                </a:solidFill>
                <a:latin typeface="Lucida Sans Unicode" panose="020B0602030504020204" pitchFamily="34" charset="0"/>
                <a:cs typeface="Arial" panose="020B0604020202020204" pitchFamily="34" charset="0"/>
              </a:rPr>
              <a:t>Management, sciences de gestion et numérique</a:t>
            </a:r>
          </a:p>
          <a:p>
            <a:pPr eaLnBrk="1" hangingPunct="1">
              <a:buClrTx/>
              <a:buFontTx/>
              <a:buNone/>
            </a:pPr>
            <a:r>
              <a:rPr lang="fr-FR" sz="1200">
                <a:solidFill>
                  <a:srgbClr val="000000"/>
                </a:solidFill>
                <a:latin typeface="Lucida Sans Unicode" panose="020B0602030504020204" pitchFamily="34" charset="0"/>
                <a:cs typeface="Arial" panose="020B0604020202020204" pitchFamily="34" charset="0"/>
              </a:rPr>
              <a:t>Avec au choix un enseignement spécifique parmi:</a:t>
            </a:r>
          </a:p>
          <a:p>
            <a:pPr eaLnBrk="1" hangingPunct="1">
              <a:buClr>
                <a:srgbClr val="FF0000"/>
              </a:buClr>
              <a:buFont typeface="Wingdings" panose="05000000000000000000" pitchFamily="2" charset="2"/>
              <a:buChar char=""/>
            </a:pPr>
            <a:r>
              <a:rPr lang="fr-FR" sz="1200">
                <a:solidFill>
                  <a:srgbClr val="000000"/>
                </a:solidFill>
                <a:latin typeface="Lucida Sans Unicode" panose="020B0602030504020204" pitchFamily="34" charset="0"/>
                <a:cs typeface="Arial" panose="020B0604020202020204" pitchFamily="34" charset="0"/>
              </a:rPr>
              <a:t>Gestion et finance, Mercatique, Ressources humaines et communication, systèmes d’information et de gestion</a:t>
            </a:r>
          </a:p>
          <a:p>
            <a:pPr eaLnBrk="1" hangingPunct="1">
              <a:buClrTx/>
              <a:buFontTx/>
              <a:buNone/>
            </a:pPr>
            <a:r>
              <a:rPr lang="fr-FR" sz="1200">
                <a:solidFill>
                  <a:srgbClr val="000000"/>
                </a:solidFill>
                <a:latin typeface="Lucida Sans Unicode" panose="020B0602030504020204" pitchFamily="34" charset="0"/>
                <a:cs typeface="Arial" panose="020B0604020202020204" pitchFamily="34" charset="0"/>
              </a:rPr>
              <a:t>et</a:t>
            </a:r>
          </a:p>
          <a:p>
            <a:pPr eaLnBrk="1" hangingPunct="1">
              <a:buClr>
                <a:srgbClr val="FF0000"/>
              </a:buClr>
              <a:buFont typeface="Wingdings" panose="05000000000000000000" pitchFamily="2" charset="2"/>
              <a:buChar char=""/>
            </a:pPr>
            <a:r>
              <a:rPr lang="fr-FR" sz="1200" u="sng">
                <a:solidFill>
                  <a:srgbClr val="FF0000"/>
                </a:solidFill>
                <a:latin typeface="Lucida Sans Unicode" panose="020B0602030504020204" pitchFamily="34" charset="0"/>
                <a:cs typeface="Arial" panose="020B0604020202020204" pitchFamily="34" charset="0"/>
              </a:rPr>
              <a:t>Droit et Economie</a:t>
            </a:r>
          </a:p>
        </p:txBody>
      </p:sp>
      <p:pic>
        <p:nvPicPr>
          <p:cNvPr id="1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Rectangle 10"/>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269968876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143000" y="1178719"/>
            <a:ext cx="6858000"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200">
              <a:solidFill>
                <a:srgbClr val="E75C01"/>
              </a:solidFill>
              <a:latin typeface="Comic Sans MS" panose="030F0702030302020204" pitchFamily="66" charset="0"/>
            </a:endParaRPr>
          </a:p>
          <a:p>
            <a:pPr eaLnBrk="1" hangingPunct="1">
              <a:buClrTx/>
              <a:buFontTx/>
              <a:buNone/>
            </a:pPr>
            <a:endParaRPr lang="fr-FR" sz="1200">
              <a:solidFill>
                <a:srgbClr val="E75C01"/>
              </a:solidFill>
              <a:latin typeface="Comic Sans MS" panose="030F0702030302020204" pitchFamily="66" charset="0"/>
            </a:endParaRPr>
          </a:p>
        </p:txBody>
      </p:sp>
      <p:sp>
        <p:nvSpPr>
          <p:cNvPr id="13314" name="Text Box 2"/>
          <p:cNvSpPr txBox="1">
            <a:spLocks noChangeArrowheads="1"/>
          </p:cNvSpPr>
          <p:nvPr/>
        </p:nvSpPr>
        <p:spPr bwMode="auto">
          <a:xfrm>
            <a:off x="7240191" y="5157788"/>
            <a:ext cx="45720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fld id="{6FDA4116-3160-4175-9127-C075FDF8567D}" type="slidenum">
              <a:rPr lang="fr-FR" sz="1050">
                <a:latin typeface="Rockwell Extra Bold" panose="02060903040505020403" pitchFamily="18" charset="0"/>
              </a:rPr>
              <a:pPr algn="ctr" eaLnBrk="1" hangingPunct="1">
                <a:buClrTx/>
                <a:buFontTx/>
                <a:buNone/>
              </a:pPr>
              <a:t>25</a:t>
            </a:fld>
            <a:endParaRPr lang="fr-FR" sz="1050">
              <a:latin typeface="Rockwell Extra Bold" panose="02060903040505020403" pitchFamily="18" charset="0"/>
            </a:endParaRPr>
          </a:p>
        </p:txBody>
      </p:sp>
      <p:sp>
        <p:nvSpPr>
          <p:cNvPr id="13315" name="AutoShape 3"/>
          <p:cNvSpPr>
            <a:spLocks noChangeArrowheads="1"/>
          </p:cNvSpPr>
          <p:nvPr/>
        </p:nvSpPr>
        <p:spPr bwMode="auto">
          <a:xfrm>
            <a:off x="3739755" y="2790825"/>
            <a:ext cx="1191815" cy="191691"/>
          </a:xfrm>
          <a:prstGeom prst="rightArrow">
            <a:avLst>
              <a:gd name="adj1" fmla="val 50000"/>
              <a:gd name="adj2" fmla="val 49854"/>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sp>
        <p:nvSpPr>
          <p:cNvPr id="13316" name="Text Box 4"/>
          <p:cNvSpPr txBox="1">
            <a:spLocks noChangeArrowheads="1"/>
          </p:cNvSpPr>
          <p:nvPr/>
        </p:nvSpPr>
        <p:spPr bwMode="auto">
          <a:xfrm>
            <a:off x="1275160" y="1613298"/>
            <a:ext cx="2675334" cy="1178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r>
              <a:rPr lang="fr-FR">
                <a:solidFill>
                  <a:srgbClr val="FF0000"/>
                </a:solidFill>
                <a:latin typeface="Comic Sans MS" panose="030F0702030302020204" pitchFamily="66" charset="0"/>
              </a:rPr>
              <a:t>Ingénierie et développement Durable</a:t>
            </a:r>
          </a:p>
        </p:txBody>
      </p:sp>
      <p:sp>
        <p:nvSpPr>
          <p:cNvPr id="13317" name="Text Box 5"/>
          <p:cNvSpPr txBox="1">
            <a:spLocks noChangeArrowheads="1"/>
          </p:cNvSpPr>
          <p:nvPr/>
        </p:nvSpPr>
        <p:spPr bwMode="auto">
          <a:xfrm>
            <a:off x="2053829" y="2625329"/>
            <a:ext cx="4875609" cy="1178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r>
              <a:rPr lang="fr-FR">
                <a:solidFill>
                  <a:srgbClr val="FF0000"/>
                </a:solidFill>
                <a:latin typeface="Comic Sans MS" panose="030F0702030302020204" pitchFamily="66" charset="0"/>
              </a:rPr>
              <a:t>Innovation technologique</a:t>
            </a:r>
          </a:p>
        </p:txBody>
      </p:sp>
      <p:sp>
        <p:nvSpPr>
          <p:cNvPr id="13318" name="Text Box 6"/>
          <p:cNvSpPr txBox="1">
            <a:spLocks noChangeArrowheads="1"/>
          </p:cNvSpPr>
          <p:nvPr/>
        </p:nvSpPr>
        <p:spPr bwMode="auto">
          <a:xfrm>
            <a:off x="3982641" y="3611167"/>
            <a:ext cx="4018359" cy="1178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r>
              <a:rPr lang="fr-FR">
                <a:solidFill>
                  <a:srgbClr val="FF0000"/>
                </a:solidFill>
                <a:latin typeface="Comic Sans MS" panose="030F0702030302020204" pitchFamily="66" charset="0"/>
              </a:rPr>
              <a:t>Physique Chimie et Mathématique</a:t>
            </a:r>
          </a:p>
        </p:txBody>
      </p:sp>
      <p:sp>
        <p:nvSpPr>
          <p:cNvPr id="13319" name="Rectangle 7"/>
          <p:cNvSpPr>
            <a:spLocks noChangeArrowheads="1"/>
          </p:cNvSpPr>
          <p:nvPr/>
        </p:nvSpPr>
        <p:spPr bwMode="auto">
          <a:xfrm>
            <a:off x="2643189" y="1017985"/>
            <a:ext cx="3804047" cy="278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sz="1350">
                <a:solidFill>
                  <a:srgbClr val="E75C01"/>
                </a:solidFill>
                <a:latin typeface="Comic Sans MS" panose="030F0702030302020204" pitchFamily="66" charset="0"/>
              </a:rPr>
              <a:t>LES 3 SPÉCIALITÉS DU BAC STI2D en 1ère </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9"/>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2432406248"/>
      </p:ext>
    </p:extLst>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withEffect">
                                  <p:stCondLst>
                                    <p:cond delay="0"/>
                                  </p:stCondLst>
                                  <p:childTnLst>
                                    <p:set>
                                      <p:cBhvr additive="repl">
                                        <p:cTn id="6" dur="1" fill="hold">
                                          <p:stCondLst>
                                            <p:cond delay="0"/>
                                          </p:stCondLst>
                                        </p:cTn>
                                        <p:tgtEl>
                                          <p:spTgt spid="13316"/>
                                        </p:tgtEl>
                                        <p:attrNameLst>
                                          <p:attrName>style.visibility</p:attrName>
                                        </p:attrNameLst>
                                      </p:cBhvr>
                                      <p:to>
                                        <p:strVal val="visible"/>
                                      </p:to>
                                    </p:set>
                                    <p:animEffect transition="in" filter="box(in)">
                                      <p:cBhvr additive="repl">
                                        <p:cTn id="7" dur="500"/>
                                        <p:tgtEl>
                                          <p:spTgt spid="13316"/>
                                        </p:tgtEl>
                                      </p:cBhvr>
                                    </p:animEffect>
                                  </p:childTnLst>
                                </p:cTn>
                              </p:par>
                              <p:par>
                                <p:cTn id="8" presetID="4" presetClass="entr" presetSubtype="16" fill="hold" nodeType="withEffect">
                                  <p:stCondLst>
                                    <p:cond delay="0"/>
                                  </p:stCondLst>
                                  <p:childTnLst>
                                    <p:set>
                                      <p:cBhvr additive="repl">
                                        <p:cTn id="9" dur="1" fill="hold">
                                          <p:stCondLst>
                                            <p:cond delay="0"/>
                                          </p:stCondLst>
                                        </p:cTn>
                                        <p:tgtEl>
                                          <p:spTgt spid="13317"/>
                                        </p:tgtEl>
                                        <p:attrNameLst>
                                          <p:attrName>style.visibility</p:attrName>
                                        </p:attrNameLst>
                                      </p:cBhvr>
                                      <p:to>
                                        <p:strVal val="visible"/>
                                      </p:to>
                                    </p:set>
                                    <p:animEffect transition="in" filter="box(in)">
                                      <p:cBhvr additive="repl">
                                        <p:cTn id="10" dur="500"/>
                                        <p:tgtEl>
                                          <p:spTgt spid="13317"/>
                                        </p:tgtEl>
                                      </p:cBhvr>
                                    </p:animEffect>
                                  </p:childTnLst>
                                </p:cTn>
                              </p:par>
                              <p:par>
                                <p:cTn id="11" presetID="4" presetClass="entr" presetSubtype="16" fill="hold" nodeType="withEffect">
                                  <p:stCondLst>
                                    <p:cond delay="0"/>
                                  </p:stCondLst>
                                  <p:childTnLst>
                                    <p:set>
                                      <p:cBhvr additive="repl">
                                        <p:cTn id="12" dur="1" fill="hold">
                                          <p:stCondLst>
                                            <p:cond delay="0"/>
                                          </p:stCondLst>
                                        </p:cTn>
                                        <p:tgtEl>
                                          <p:spTgt spid="13318"/>
                                        </p:tgtEl>
                                        <p:attrNameLst>
                                          <p:attrName>style.visibility</p:attrName>
                                        </p:attrNameLst>
                                      </p:cBhvr>
                                      <p:to>
                                        <p:strVal val="visible"/>
                                      </p:to>
                                    </p:set>
                                    <p:animEffect transition="in" filter="box(in)">
                                      <p:cBhvr additive="repl">
                                        <p:cTn id="13" dur="5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1143000" y="1178719"/>
            <a:ext cx="6858000"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350">
              <a:solidFill>
                <a:srgbClr val="E75C01"/>
              </a:solidFill>
              <a:latin typeface="Comic Sans MS" panose="030F0702030302020204" pitchFamily="66" charset="0"/>
            </a:endParaRPr>
          </a:p>
          <a:p>
            <a:pPr eaLnBrk="1" hangingPunct="1">
              <a:buClrTx/>
              <a:buFontTx/>
              <a:buNone/>
            </a:pPr>
            <a:endParaRPr lang="fr-FR" sz="1200">
              <a:solidFill>
                <a:srgbClr val="E75C01"/>
              </a:solidFill>
              <a:latin typeface="Comic Sans MS" panose="030F0702030302020204" pitchFamily="66" charset="0"/>
            </a:endParaRPr>
          </a:p>
          <a:p>
            <a:pPr eaLnBrk="1" hangingPunct="1">
              <a:buClrTx/>
              <a:buFontTx/>
              <a:buNone/>
            </a:pPr>
            <a:endParaRPr lang="fr-FR" sz="1200">
              <a:solidFill>
                <a:srgbClr val="E75C01"/>
              </a:solidFill>
              <a:latin typeface="Comic Sans MS" panose="030F0702030302020204" pitchFamily="66" charset="0"/>
            </a:endParaRPr>
          </a:p>
        </p:txBody>
      </p:sp>
      <p:sp>
        <p:nvSpPr>
          <p:cNvPr id="14338" name="Text Box 2"/>
          <p:cNvSpPr txBox="1">
            <a:spLocks noChangeArrowheads="1"/>
          </p:cNvSpPr>
          <p:nvPr/>
        </p:nvSpPr>
        <p:spPr bwMode="auto">
          <a:xfrm>
            <a:off x="7240191" y="5157788"/>
            <a:ext cx="45720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fld id="{D31AD076-3A52-4713-A9AE-BFC5ABA017FE}" type="slidenum">
              <a:rPr lang="fr-FR" sz="1050">
                <a:latin typeface="Rockwell Extra Bold" panose="02060903040505020403" pitchFamily="18" charset="0"/>
              </a:rPr>
              <a:pPr algn="ctr" eaLnBrk="1" hangingPunct="1">
                <a:buClrTx/>
                <a:buFontTx/>
                <a:buNone/>
              </a:pPr>
              <a:t>26</a:t>
            </a:fld>
            <a:endParaRPr lang="fr-FR" sz="1050">
              <a:latin typeface="Rockwell Extra Bold" panose="02060903040505020403" pitchFamily="18" charset="0"/>
            </a:endParaRPr>
          </a:p>
        </p:txBody>
      </p:sp>
      <p:sp>
        <p:nvSpPr>
          <p:cNvPr id="14339" name="AutoShape 3"/>
          <p:cNvSpPr>
            <a:spLocks noChangeArrowheads="1"/>
          </p:cNvSpPr>
          <p:nvPr/>
        </p:nvSpPr>
        <p:spPr bwMode="auto">
          <a:xfrm>
            <a:off x="3739755" y="2790825"/>
            <a:ext cx="1191815" cy="191691"/>
          </a:xfrm>
          <a:prstGeom prst="rightArrow">
            <a:avLst>
              <a:gd name="adj1" fmla="val 50000"/>
              <a:gd name="adj2" fmla="val 49854"/>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sp>
        <p:nvSpPr>
          <p:cNvPr id="14340" name="Text Box 4"/>
          <p:cNvSpPr txBox="1">
            <a:spLocks noChangeArrowheads="1"/>
          </p:cNvSpPr>
          <p:nvPr/>
        </p:nvSpPr>
        <p:spPr bwMode="auto">
          <a:xfrm>
            <a:off x="1275160" y="2035969"/>
            <a:ext cx="5975747" cy="20098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a:solidFill>
                  <a:srgbClr val="FF0000"/>
                </a:solidFill>
                <a:latin typeface="Comic Sans MS" panose="030F0702030302020204" pitchFamily="66" charset="0"/>
              </a:rPr>
              <a:t>Ingénierie Innovation et Développement Durable</a:t>
            </a:r>
          </a:p>
          <a:p>
            <a:pPr algn="ctr" eaLnBrk="1" hangingPunct="1">
              <a:buClrTx/>
              <a:buFontTx/>
              <a:buNone/>
            </a:pPr>
            <a:r>
              <a:rPr lang="fr-FR">
                <a:solidFill>
                  <a:srgbClr val="808080"/>
                </a:solidFill>
                <a:latin typeface="Comic Sans MS" panose="030F0702030302020204" pitchFamily="66" charset="0"/>
              </a:rPr>
              <a:t>Avec un enseignement spécifique parmi</a:t>
            </a:r>
          </a:p>
          <a:p>
            <a:pPr algn="ctr" eaLnBrk="1" hangingPunct="1">
              <a:buClrTx/>
              <a:buFontTx/>
              <a:buNone/>
            </a:pPr>
            <a:r>
              <a:rPr lang="fr-FR">
                <a:solidFill>
                  <a:srgbClr val="808080"/>
                </a:solidFill>
                <a:latin typeface="Comic Sans MS" panose="030F0702030302020204" pitchFamily="66" charset="0"/>
              </a:rPr>
              <a:t>AC, ITEC, SIN, EE</a:t>
            </a:r>
          </a:p>
          <a:p>
            <a:pPr algn="ctr" eaLnBrk="1" hangingPunct="1">
              <a:buClrTx/>
              <a:buFontTx/>
              <a:buNone/>
            </a:pPr>
            <a:r>
              <a:rPr lang="fr-FR">
                <a:solidFill>
                  <a:srgbClr val="808080"/>
                </a:solidFill>
                <a:latin typeface="Comic Sans MS" panose="030F0702030302020204" pitchFamily="66" charset="0"/>
              </a:rPr>
              <a:t>AC: Architecture et Construction</a:t>
            </a:r>
          </a:p>
          <a:p>
            <a:pPr algn="ctr" eaLnBrk="1" hangingPunct="1">
              <a:buClrTx/>
              <a:buFontTx/>
              <a:buNone/>
            </a:pPr>
            <a:r>
              <a:rPr lang="fr-FR">
                <a:solidFill>
                  <a:srgbClr val="808080"/>
                </a:solidFill>
                <a:latin typeface="Comic Sans MS" panose="030F0702030302020204" pitchFamily="66" charset="0"/>
              </a:rPr>
              <a:t>ITEC: Innovation Technologique et éco conception</a:t>
            </a:r>
          </a:p>
          <a:p>
            <a:pPr algn="ctr" eaLnBrk="1" hangingPunct="1">
              <a:buClrTx/>
              <a:buFontTx/>
              <a:buNone/>
            </a:pPr>
            <a:r>
              <a:rPr lang="fr-FR">
                <a:solidFill>
                  <a:srgbClr val="808080"/>
                </a:solidFill>
                <a:latin typeface="Comic Sans MS" panose="030F0702030302020204" pitchFamily="66" charset="0"/>
              </a:rPr>
              <a:t>SIN: Systèmes d’information et numérique</a:t>
            </a:r>
          </a:p>
          <a:p>
            <a:pPr algn="ctr" eaLnBrk="1" hangingPunct="1">
              <a:buClrTx/>
              <a:buFontTx/>
              <a:buNone/>
            </a:pPr>
            <a:r>
              <a:rPr lang="fr-FR">
                <a:solidFill>
                  <a:srgbClr val="808080"/>
                </a:solidFill>
                <a:latin typeface="Comic Sans MS" panose="030F0702030302020204" pitchFamily="66" charset="0"/>
              </a:rPr>
              <a:t>EE: Energie environnement</a:t>
            </a:r>
          </a:p>
        </p:txBody>
      </p:sp>
      <p:sp>
        <p:nvSpPr>
          <p:cNvPr id="14341" name="Text Box 5"/>
          <p:cNvSpPr txBox="1">
            <a:spLocks noChangeArrowheads="1"/>
          </p:cNvSpPr>
          <p:nvPr/>
        </p:nvSpPr>
        <p:spPr bwMode="auto">
          <a:xfrm>
            <a:off x="2053829" y="2625329"/>
            <a:ext cx="4875609" cy="901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p:txBody>
      </p:sp>
      <p:sp>
        <p:nvSpPr>
          <p:cNvPr id="14342" name="Text Box 6"/>
          <p:cNvSpPr txBox="1">
            <a:spLocks noChangeArrowheads="1"/>
          </p:cNvSpPr>
          <p:nvPr/>
        </p:nvSpPr>
        <p:spPr bwMode="auto">
          <a:xfrm>
            <a:off x="1357312" y="4071937"/>
            <a:ext cx="6643688" cy="1178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endParaRPr lang="fr-FR">
              <a:solidFill>
                <a:srgbClr val="FF0000"/>
              </a:solidFill>
              <a:latin typeface="Comic Sans MS" panose="030F0702030302020204" pitchFamily="66" charset="0"/>
            </a:endParaRPr>
          </a:p>
          <a:p>
            <a:pPr algn="ctr" eaLnBrk="1" hangingPunct="1">
              <a:buClrTx/>
              <a:buFontTx/>
              <a:buNone/>
            </a:pPr>
            <a:r>
              <a:rPr lang="fr-FR">
                <a:solidFill>
                  <a:srgbClr val="FF0000"/>
                </a:solidFill>
                <a:latin typeface="Comic Sans MS" panose="030F0702030302020204" pitchFamily="66" charset="0"/>
              </a:rPr>
              <a:t>Physique Chimie et Mathématique</a:t>
            </a:r>
          </a:p>
        </p:txBody>
      </p:sp>
      <p:sp>
        <p:nvSpPr>
          <p:cNvPr id="14343" name="Rectangle 7"/>
          <p:cNvSpPr>
            <a:spLocks noChangeArrowheads="1"/>
          </p:cNvSpPr>
          <p:nvPr/>
        </p:nvSpPr>
        <p:spPr bwMode="auto">
          <a:xfrm>
            <a:off x="2643189" y="1017985"/>
            <a:ext cx="5089922" cy="278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sz="1350">
                <a:solidFill>
                  <a:srgbClr val="E75C01"/>
                </a:solidFill>
                <a:latin typeface="Comic Sans MS" panose="030F0702030302020204" pitchFamily="66" charset="0"/>
              </a:rPr>
              <a:t>LES 2 SPÉCIALITÉS DU BAC STI2D en Terminale </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9"/>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625368172"/>
      </p:ext>
    </p:extLst>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withEffect">
                                  <p:stCondLst>
                                    <p:cond delay="0"/>
                                  </p:stCondLst>
                                  <p:childTnLst>
                                    <p:set>
                                      <p:cBhvr additive="repl">
                                        <p:cTn id="6" dur="1" fill="hold">
                                          <p:stCondLst>
                                            <p:cond delay="0"/>
                                          </p:stCondLst>
                                        </p:cTn>
                                        <p:tgtEl>
                                          <p:spTgt spid="14340"/>
                                        </p:tgtEl>
                                        <p:attrNameLst>
                                          <p:attrName>style.visibility</p:attrName>
                                        </p:attrNameLst>
                                      </p:cBhvr>
                                      <p:to>
                                        <p:strVal val="visible"/>
                                      </p:to>
                                    </p:set>
                                    <p:animEffect transition="in" filter="box(in)">
                                      <p:cBhvr additive="repl">
                                        <p:cTn id="7" dur="500"/>
                                        <p:tgtEl>
                                          <p:spTgt spid="14340"/>
                                        </p:tgtEl>
                                      </p:cBhvr>
                                    </p:animEffect>
                                  </p:childTnLst>
                                </p:cTn>
                              </p:par>
                              <p:par>
                                <p:cTn id="8" presetID="4" presetClass="entr" presetSubtype="16" fill="hold" nodeType="withEffect">
                                  <p:stCondLst>
                                    <p:cond delay="0"/>
                                  </p:stCondLst>
                                  <p:childTnLst>
                                    <p:set>
                                      <p:cBhvr additive="repl">
                                        <p:cTn id="9" dur="1" fill="hold">
                                          <p:stCondLst>
                                            <p:cond delay="0"/>
                                          </p:stCondLst>
                                        </p:cTn>
                                        <p:tgtEl>
                                          <p:spTgt spid="14341"/>
                                        </p:tgtEl>
                                        <p:attrNameLst>
                                          <p:attrName>style.visibility</p:attrName>
                                        </p:attrNameLst>
                                      </p:cBhvr>
                                      <p:to>
                                        <p:strVal val="visible"/>
                                      </p:to>
                                    </p:set>
                                    <p:animEffect transition="in" filter="box(in)">
                                      <p:cBhvr additive="repl">
                                        <p:cTn id="10" dur="500"/>
                                        <p:tgtEl>
                                          <p:spTgt spid="14341"/>
                                        </p:tgtEl>
                                      </p:cBhvr>
                                    </p:animEffect>
                                  </p:childTnLst>
                                </p:cTn>
                              </p:par>
                              <p:par>
                                <p:cTn id="11" presetID="4" presetClass="entr" presetSubtype="16" fill="hold" nodeType="withEffect">
                                  <p:stCondLst>
                                    <p:cond delay="0"/>
                                  </p:stCondLst>
                                  <p:childTnLst>
                                    <p:set>
                                      <p:cBhvr additive="repl">
                                        <p:cTn id="12" dur="1" fill="hold">
                                          <p:stCondLst>
                                            <p:cond delay="0"/>
                                          </p:stCondLst>
                                        </p:cTn>
                                        <p:tgtEl>
                                          <p:spTgt spid="14342"/>
                                        </p:tgtEl>
                                        <p:attrNameLst>
                                          <p:attrName>style.visibility</p:attrName>
                                        </p:attrNameLst>
                                      </p:cBhvr>
                                      <p:to>
                                        <p:strVal val="visible"/>
                                      </p:to>
                                    </p:set>
                                    <p:animEffect transition="in" filter="box(in)">
                                      <p:cBhvr additive="repl">
                                        <p:cTn id="13" dur="500"/>
                                        <p:tgtEl>
                                          <p:spTgt spid="1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3676" y="1702595"/>
            <a:ext cx="4051697" cy="38933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2" name="AutoShape 2"/>
          <p:cNvSpPr>
            <a:spLocks noChangeArrowheads="1"/>
          </p:cNvSpPr>
          <p:nvPr/>
        </p:nvSpPr>
        <p:spPr bwMode="auto">
          <a:xfrm>
            <a:off x="238747" y="979290"/>
            <a:ext cx="1350169" cy="917972"/>
          </a:xfrm>
          <a:prstGeom prst="horizontalScroll">
            <a:avLst>
              <a:gd name="adj" fmla="val 12500"/>
            </a:avLst>
          </a:prstGeom>
          <a:solidFill>
            <a:srgbClr val="BBE0E3"/>
          </a:solidFill>
          <a:ln w="25560" cap="sq">
            <a:solidFill>
              <a:srgbClr val="89A4A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1500" dirty="0"/>
              <a:t>BAC  ST2S</a:t>
            </a:r>
          </a:p>
        </p:txBody>
      </p:sp>
      <p:grpSp>
        <p:nvGrpSpPr>
          <p:cNvPr id="2" name="Group 3"/>
          <p:cNvGrpSpPr>
            <a:grpSpLocks/>
          </p:cNvGrpSpPr>
          <p:nvPr/>
        </p:nvGrpSpPr>
        <p:grpSpPr bwMode="auto">
          <a:xfrm>
            <a:off x="3383757" y="1108472"/>
            <a:ext cx="4350544" cy="552450"/>
            <a:chOff x="1882" y="211"/>
            <a:chExt cx="3654" cy="464"/>
          </a:xfrm>
        </p:grpSpPr>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11"/>
              <a:ext cx="3654" cy="4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5" name="Text Box 5"/>
            <p:cNvSpPr txBox="1">
              <a:spLocks noChangeArrowheads="1"/>
            </p:cNvSpPr>
            <p:nvPr/>
          </p:nvSpPr>
          <p:spPr bwMode="auto">
            <a:xfrm>
              <a:off x="1973" y="255"/>
              <a:ext cx="3529"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a:t>Aider, soigner, conseiller</a:t>
              </a:r>
            </a:p>
          </p:txBody>
        </p:sp>
      </p:grpSp>
      <p:pic>
        <p:nvPicPr>
          <p:cNvPr id="2048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285" y="2282070"/>
            <a:ext cx="971550" cy="10263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8747" y="3962102"/>
            <a:ext cx="1019175" cy="971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8" name="Text Box 8"/>
          <p:cNvSpPr txBox="1">
            <a:spLocks noChangeArrowheads="1"/>
          </p:cNvSpPr>
          <p:nvPr/>
        </p:nvSpPr>
        <p:spPr bwMode="auto">
          <a:xfrm>
            <a:off x="3168253" y="2078832"/>
            <a:ext cx="4832747" cy="14327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Font typeface="Wingdings" panose="05000000000000000000" pitchFamily="2" charset="2"/>
              <a:buChar char=""/>
            </a:pPr>
            <a:r>
              <a:rPr lang="fr-FR" sz="1200" dirty="0">
                <a:solidFill>
                  <a:srgbClr val="000000"/>
                </a:solidFill>
                <a:latin typeface="+mn-lt"/>
                <a:cs typeface="Arial" panose="020B0604020202020204" pitchFamily="34" charset="0"/>
              </a:rPr>
              <a:t> Intérêt pour l’organisation du système social et de  santé</a:t>
            </a:r>
          </a:p>
          <a:p>
            <a:pPr eaLnBrk="1" hangingPunct="1">
              <a:buFont typeface="Wingdings" panose="05000000000000000000" pitchFamily="2" charset="2"/>
              <a:buChar char=""/>
            </a:pPr>
            <a:r>
              <a:rPr lang="fr-FR" sz="1200" dirty="0">
                <a:solidFill>
                  <a:srgbClr val="000000"/>
                </a:solidFill>
                <a:latin typeface="+mn-lt"/>
                <a:cs typeface="Arial" panose="020B0604020202020204" pitchFamily="34" charset="0"/>
              </a:rPr>
              <a:t>Motivation pour les métiers du paramédical et social</a:t>
            </a:r>
          </a:p>
          <a:p>
            <a:pPr eaLnBrk="1" hangingPunct="1">
              <a:buFont typeface="Wingdings" panose="05000000000000000000" pitchFamily="2" charset="2"/>
              <a:buChar char=""/>
            </a:pPr>
            <a:r>
              <a:rPr lang="fr-FR" sz="1200" dirty="0">
                <a:solidFill>
                  <a:srgbClr val="000000"/>
                </a:solidFill>
                <a:latin typeface="+mn-lt"/>
                <a:cs typeface="Arial" panose="020B0604020202020204" pitchFamily="34" charset="0"/>
              </a:rPr>
              <a:t> Curiosité pour la culture scientifique : physiopathologie et physique-chimie</a:t>
            </a:r>
          </a:p>
          <a:p>
            <a:pPr eaLnBrk="1" hangingPunct="1">
              <a:buClrTx/>
              <a:buFontTx/>
              <a:buNone/>
            </a:pPr>
            <a:endParaRPr lang="fr-FR" sz="1350" dirty="0">
              <a:solidFill>
                <a:srgbClr val="000000"/>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rgbClr val="000000"/>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rgbClr val="000000"/>
              </a:solidFill>
              <a:latin typeface="Lucida Sans Unicode" panose="020B0602030504020204" pitchFamily="34" charset="0"/>
              <a:cs typeface="Arial" panose="020B0604020202020204" pitchFamily="34" charset="0"/>
            </a:endParaRPr>
          </a:p>
        </p:txBody>
      </p:sp>
      <p:pic>
        <p:nvPicPr>
          <p:cNvPr id="2048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3485" y="3267075"/>
            <a:ext cx="4480322" cy="4524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90" name="Text Box 10"/>
          <p:cNvSpPr txBox="1">
            <a:spLocks noChangeArrowheads="1"/>
          </p:cNvSpPr>
          <p:nvPr/>
        </p:nvSpPr>
        <p:spPr bwMode="auto">
          <a:xfrm>
            <a:off x="1500809" y="2888941"/>
            <a:ext cx="7434469" cy="2794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r>
              <a:rPr lang="fr-FR" sz="1050" dirty="0">
                <a:solidFill>
                  <a:schemeClr val="tx1"/>
                </a:solidFill>
              </a:rPr>
              <a:t>Les spécialités </a:t>
            </a:r>
          </a:p>
          <a:p>
            <a:r>
              <a:rPr lang="fr-FR" sz="1050" dirty="0">
                <a:solidFill>
                  <a:schemeClr val="tx1"/>
                </a:solidFill>
              </a:rPr>
              <a:t>3 spécialités en première </a:t>
            </a:r>
          </a:p>
          <a:p>
            <a:r>
              <a:rPr lang="fr-FR" sz="1050" dirty="0">
                <a:solidFill>
                  <a:schemeClr val="accent2"/>
                </a:solidFill>
              </a:rPr>
              <a:t>Physique-chimie pour la santé</a:t>
            </a:r>
            <a:r>
              <a:rPr lang="fr-FR" sz="1050" dirty="0">
                <a:solidFill>
                  <a:schemeClr val="tx1"/>
                </a:solidFill>
              </a:rPr>
              <a:t>. Trois thèmes sont étudiés : prévenir et sécuriser ; analyser et diagnostiquer ; faire des choix autonomes et responsables. Cet enseignement de spécialité vise la construction d’une culture fondée sur les relations entre physique, chimie, biologie et physiopathologie humaine.</a:t>
            </a:r>
          </a:p>
          <a:p>
            <a:r>
              <a:rPr lang="fr-FR" sz="1050" dirty="0">
                <a:solidFill>
                  <a:schemeClr val="accent2"/>
                </a:solidFill>
              </a:rPr>
              <a:t>Biologie et physiopathologie humaines. </a:t>
            </a:r>
            <a:r>
              <a:rPr lang="fr-FR" sz="1050" dirty="0">
                <a:solidFill>
                  <a:schemeClr val="tx1"/>
                </a:solidFill>
              </a:rPr>
              <a:t>Les élèves étudient l’organisation et les grandes fonctions de l’être humain, les maladies, leur prévention et leur traitement.</a:t>
            </a:r>
          </a:p>
          <a:p>
            <a:r>
              <a:rPr lang="fr-FR" sz="1050" dirty="0">
                <a:solidFill>
                  <a:schemeClr val="accent2"/>
                </a:solidFill>
              </a:rPr>
              <a:t>Sciences et techniques sanitaires et sociales</a:t>
            </a:r>
            <a:r>
              <a:rPr lang="fr-FR" sz="1050" dirty="0">
                <a:solidFill>
                  <a:schemeClr val="tx1"/>
                </a:solidFill>
              </a:rPr>
              <a:t>. L’objectif de cet enseignement est de permettre aux élèves d’analyser des situations d’actualité sanitaire ou sociale et d’en comprendre les enjeux.</a:t>
            </a:r>
          </a:p>
          <a:p>
            <a:endParaRPr lang="fr-FR" sz="1050" dirty="0">
              <a:solidFill>
                <a:schemeClr val="tx1"/>
              </a:solidFill>
            </a:endParaRPr>
          </a:p>
          <a:p>
            <a:r>
              <a:rPr lang="fr-FR" sz="1050" dirty="0">
                <a:solidFill>
                  <a:schemeClr val="tx1"/>
                </a:solidFill>
              </a:rPr>
              <a:t>2 spécialités en terminale: </a:t>
            </a:r>
            <a:r>
              <a:rPr lang="fr-FR" sz="1050" dirty="0">
                <a:solidFill>
                  <a:schemeClr val="accent2"/>
                </a:solidFill>
              </a:rPr>
              <a:t>Sciences et techniques sanitaires et sociales.</a:t>
            </a:r>
          </a:p>
          <a:p>
            <a:r>
              <a:rPr lang="fr-FR" sz="1050" dirty="0">
                <a:solidFill>
                  <a:schemeClr val="accent2"/>
                </a:solidFill>
              </a:rPr>
              <a:t>Chimie, biologie et physiopathologie humaines.</a:t>
            </a:r>
          </a:p>
          <a:p>
            <a:endParaRPr lang="fr-FR" sz="1050" dirty="0">
              <a:solidFill>
                <a:schemeClr val="tx1"/>
              </a:solidFill>
            </a:endParaRPr>
          </a:p>
        </p:txBody>
      </p:sp>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Rectangle 12"/>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34962456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CustomShape 1"/>
          <p:cNvSpPr/>
          <p:nvPr/>
        </p:nvSpPr>
        <p:spPr>
          <a:xfrm>
            <a:off x="539640" y="1868760"/>
            <a:ext cx="8159040" cy="1308240"/>
          </a:xfrm>
          <a:prstGeom prst="rect">
            <a:avLst/>
          </a:prstGeom>
          <a:noFill/>
          <a:ln>
            <a:noFill/>
          </a:ln>
        </p:spPr>
        <p:txBody>
          <a:bodyPr lIns="90000" tIns="45000" rIns="90000" bIns="45000"/>
          <a:lstStyle/>
          <a:p>
            <a:pPr>
              <a:lnSpc>
                <a:spcPct val="100000"/>
              </a:lnSpc>
            </a:pPr>
            <a:r>
              <a:rPr lang="fr-FR" sz="2000" i="1">
                <a:solidFill>
                  <a:srgbClr val="000000"/>
                </a:solidFill>
                <a:latin typeface="Calibri"/>
              </a:rPr>
              <a:t>Le baccalauréat professionnel peut être envisagé à l’issue de la 2</a:t>
            </a:r>
            <a:r>
              <a:rPr lang="fr-FR" sz="2000" i="1" baseline="30000">
                <a:solidFill>
                  <a:srgbClr val="000000"/>
                </a:solidFill>
                <a:latin typeface="Calibri"/>
              </a:rPr>
              <a:t>de</a:t>
            </a:r>
            <a:r>
              <a:rPr lang="fr-FR" sz="2000" i="1">
                <a:solidFill>
                  <a:srgbClr val="000000"/>
                </a:solidFill>
                <a:latin typeface="Calibri"/>
              </a:rPr>
              <a:t> GT. Dans ce cas, il s’agit d’une </a:t>
            </a:r>
            <a:r>
              <a:rPr lang="fr-FR" sz="2000" b="1" i="1">
                <a:solidFill>
                  <a:srgbClr val="000000"/>
                </a:solidFill>
                <a:latin typeface="Calibri"/>
              </a:rPr>
              <a:t>réorientation</a:t>
            </a:r>
            <a:r>
              <a:rPr lang="fr-FR" sz="2000" i="1">
                <a:solidFill>
                  <a:srgbClr val="000000"/>
                </a:solidFill>
                <a:latin typeface="Calibri"/>
              </a:rPr>
              <a:t> pour être préparé, non plus exclusivement à une poursuite d’études dans le supérieur, mais à une </a:t>
            </a:r>
            <a:r>
              <a:rPr lang="fr-FR" sz="2000" b="1" i="1">
                <a:solidFill>
                  <a:srgbClr val="000000"/>
                </a:solidFill>
                <a:latin typeface="Calibri"/>
              </a:rPr>
              <a:t>insertion professionnelle plus rapide</a:t>
            </a:r>
            <a:r>
              <a:rPr lang="fr-FR" sz="2000" i="1">
                <a:solidFill>
                  <a:srgbClr val="000000"/>
                </a:solidFill>
                <a:latin typeface="Calibri"/>
              </a:rPr>
              <a:t>. </a:t>
            </a:r>
            <a:endParaRPr/>
          </a:p>
        </p:txBody>
      </p:sp>
      <p:sp>
        <p:nvSpPr>
          <p:cNvPr id="383" name="CustomShape 2"/>
          <p:cNvSpPr/>
          <p:nvPr/>
        </p:nvSpPr>
        <p:spPr>
          <a:xfrm>
            <a:off x="0" y="4654440"/>
            <a:ext cx="9141840" cy="1221840"/>
          </a:xfrm>
          <a:prstGeom prst="rect">
            <a:avLst/>
          </a:prstGeom>
          <a:solidFill>
            <a:srgbClr val="000000"/>
          </a:solidFill>
          <a:ln w="25560">
            <a:noFill/>
          </a:ln>
        </p:spPr>
      </p:sp>
      <p:sp>
        <p:nvSpPr>
          <p:cNvPr id="384" name="CustomShape 3"/>
          <p:cNvSpPr/>
          <p:nvPr/>
        </p:nvSpPr>
        <p:spPr>
          <a:xfrm>
            <a:off x="0" y="4438800"/>
            <a:ext cx="393120" cy="213840"/>
          </a:xfrm>
          <a:prstGeom prst="rect">
            <a:avLst/>
          </a:prstGeom>
          <a:solidFill>
            <a:srgbClr val="000000"/>
          </a:solidFill>
          <a:ln w="25560">
            <a:noFill/>
          </a:ln>
        </p:spPr>
      </p:sp>
      <p:sp>
        <p:nvSpPr>
          <p:cNvPr id="385" name="CustomShape 4"/>
          <p:cNvSpPr/>
          <p:nvPr/>
        </p:nvSpPr>
        <p:spPr>
          <a:xfrm>
            <a:off x="150840" y="4494240"/>
            <a:ext cx="150120" cy="93240"/>
          </a:xfrm>
          <a:prstGeom prst="rect">
            <a:avLst/>
          </a:prstGeom>
          <a:solidFill>
            <a:srgbClr val="FFFFFF"/>
          </a:solidFill>
          <a:ln w="25560">
            <a:noFill/>
          </a:ln>
        </p:spPr>
      </p:sp>
      <p:sp>
        <p:nvSpPr>
          <p:cNvPr id="386" name="CustomShape 5"/>
          <p:cNvSpPr/>
          <p:nvPr/>
        </p:nvSpPr>
        <p:spPr>
          <a:xfrm>
            <a:off x="385920" y="4438800"/>
            <a:ext cx="393120" cy="213840"/>
          </a:xfrm>
          <a:prstGeom prst="rect">
            <a:avLst/>
          </a:prstGeom>
          <a:solidFill>
            <a:srgbClr val="000000"/>
          </a:solidFill>
          <a:ln w="25560">
            <a:noFill/>
          </a:ln>
        </p:spPr>
      </p:sp>
      <p:sp>
        <p:nvSpPr>
          <p:cNvPr id="387" name="CustomShape 6"/>
          <p:cNvSpPr/>
          <p:nvPr/>
        </p:nvSpPr>
        <p:spPr>
          <a:xfrm>
            <a:off x="536400" y="4494240"/>
            <a:ext cx="150120" cy="93240"/>
          </a:xfrm>
          <a:prstGeom prst="rect">
            <a:avLst/>
          </a:prstGeom>
          <a:solidFill>
            <a:srgbClr val="FFFFFF"/>
          </a:solidFill>
          <a:ln w="25560">
            <a:noFill/>
          </a:ln>
        </p:spPr>
      </p:sp>
      <p:sp>
        <p:nvSpPr>
          <p:cNvPr id="388" name="CustomShape 7"/>
          <p:cNvSpPr/>
          <p:nvPr/>
        </p:nvSpPr>
        <p:spPr>
          <a:xfrm>
            <a:off x="1951200" y="4438800"/>
            <a:ext cx="393120" cy="213840"/>
          </a:xfrm>
          <a:prstGeom prst="rect">
            <a:avLst/>
          </a:prstGeom>
          <a:solidFill>
            <a:srgbClr val="000000"/>
          </a:solidFill>
          <a:ln w="25560">
            <a:noFill/>
          </a:ln>
        </p:spPr>
      </p:sp>
      <p:sp>
        <p:nvSpPr>
          <p:cNvPr id="389" name="CustomShape 8"/>
          <p:cNvSpPr/>
          <p:nvPr/>
        </p:nvSpPr>
        <p:spPr>
          <a:xfrm>
            <a:off x="2101680" y="4494240"/>
            <a:ext cx="150120" cy="93240"/>
          </a:xfrm>
          <a:prstGeom prst="rect">
            <a:avLst/>
          </a:prstGeom>
          <a:solidFill>
            <a:srgbClr val="FFFFFF"/>
          </a:solidFill>
          <a:ln w="25560">
            <a:noFill/>
          </a:ln>
        </p:spPr>
      </p:sp>
      <p:sp>
        <p:nvSpPr>
          <p:cNvPr id="390" name="CustomShape 9"/>
          <p:cNvSpPr/>
          <p:nvPr/>
        </p:nvSpPr>
        <p:spPr>
          <a:xfrm>
            <a:off x="1158840" y="4438800"/>
            <a:ext cx="394560" cy="213840"/>
          </a:xfrm>
          <a:prstGeom prst="rect">
            <a:avLst/>
          </a:prstGeom>
          <a:solidFill>
            <a:srgbClr val="000000"/>
          </a:solidFill>
          <a:ln w="25560">
            <a:noFill/>
          </a:ln>
        </p:spPr>
      </p:sp>
      <p:sp>
        <p:nvSpPr>
          <p:cNvPr id="391" name="CustomShape 10"/>
          <p:cNvSpPr/>
          <p:nvPr/>
        </p:nvSpPr>
        <p:spPr>
          <a:xfrm>
            <a:off x="1309680" y="4494240"/>
            <a:ext cx="151920" cy="93240"/>
          </a:xfrm>
          <a:prstGeom prst="rect">
            <a:avLst/>
          </a:prstGeom>
          <a:solidFill>
            <a:srgbClr val="FFFFFF"/>
          </a:solidFill>
          <a:ln w="25560">
            <a:noFill/>
          </a:ln>
        </p:spPr>
      </p:sp>
      <p:sp>
        <p:nvSpPr>
          <p:cNvPr id="392" name="CustomShape 11"/>
          <p:cNvSpPr/>
          <p:nvPr/>
        </p:nvSpPr>
        <p:spPr>
          <a:xfrm>
            <a:off x="1555920" y="4438800"/>
            <a:ext cx="393120" cy="213840"/>
          </a:xfrm>
          <a:prstGeom prst="rect">
            <a:avLst/>
          </a:prstGeom>
          <a:solidFill>
            <a:srgbClr val="000000"/>
          </a:solidFill>
          <a:ln w="25560">
            <a:noFill/>
          </a:ln>
        </p:spPr>
      </p:sp>
      <p:sp>
        <p:nvSpPr>
          <p:cNvPr id="393" name="CustomShape 12"/>
          <p:cNvSpPr/>
          <p:nvPr/>
        </p:nvSpPr>
        <p:spPr>
          <a:xfrm>
            <a:off x="1706400" y="4494240"/>
            <a:ext cx="150120" cy="93240"/>
          </a:xfrm>
          <a:prstGeom prst="rect">
            <a:avLst/>
          </a:prstGeom>
          <a:solidFill>
            <a:srgbClr val="FFFFFF"/>
          </a:solidFill>
          <a:ln w="25560">
            <a:noFill/>
          </a:ln>
        </p:spPr>
      </p:sp>
      <p:sp>
        <p:nvSpPr>
          <p:cNvPr id="394" name="CustomShape 13"/>
          <p:cNvSpPr/>
          <p:nvPr/>
        </p:nvSpPr>
        <p:spPr>
          <a:xfrm>
            <a:off x="763560" y="4438800"/>
            <a:ext cx="393120" cy="213840"/>
          </a:xfrm>
          <a:prstGeom prst="rect">
            <a:avLst/>
          </a:prstGeom>
          <a:solidFill>
            <a:srgbClr val="000000"/>
          </a:solidFill>
          <a:ln w="25560">
            <a:noFill/>
          </a:ln>
        </p:spPr>
      </p:sp>
      <p:sp>
        <p:nvSpPr>
          <p:cNvPr id="395" name="CustomShape 14"/>
          <p:cNvSpPr/>
          <p:nvPr/>
        </p:nvSpPr>
        <p:spPr>
          <a:xfrm>
            <a:off x="914400" y="4494240"/>
            <a:ext cx="150120" cy="93240"/>
          </a:xfrm>
          <a:prstGeom prst="rect">
            <a:avLst/>
          </a:prstGeom>
          <a:solidFill>
            <a:srgbClr val="FFFFFF"/>
          </a:solidFill>
          <a:ln w="25560">
            <a:noFill/>
          </a:ln>
        </p:spPr>
      </p:sp>
      <p:sp>
        <p:nvSpPr>
          <p:cNvPr id="396" name="CustomShape 15"/>
          <p:cNvSpPr/>
          <p:nvPr/>
        </p:nvSpPr>
        <p:spPr>
          <a:xfrm>
            <a:off x="2346480" y="4438800"/>
            <a:ext cx="393120" cy="213840"/>
          </a:xfrm>
          <a:prstGeom prst="rect">
            <a:avLst/>
          </a:prstGeom>
          <a:solidFill>
            <a:srgbClr val="000000"/>
          </a:solidFill>
          <a:ln w="25560">
            <a:noFill/>
          </a:ln>
        </p:spPr>
      </p:sp>
      <p:sp>
        <p:nvSpPr>
          <p:cNvPr id="397" name="CustomShape 16"/>
          <p:cNvSpPr/>
          <p:nvPr/>
        </p:nvSpPr>
        <p:spPr>
          <a:xfrm>
            <a:off x="2496960" y="4494240"/>
            <a:ext cx="150120" cy="93240"/>
          </a:xfrm>
          <a:prstGeom prst="rect">
            <a:avLst/>
          </a:prstGeom>
          <a:solidFill>
            <a:srgbClr val="FFFFFF"/>
          </a:solidFill>
          <a:ln w="25560">
            <a:noFill/>
          </a:ln>
        </p:spPr>
      </p:sp>
      <p:sp>
        <p:nvSpPr>
          <p:cNvPr id="398" name="CustomShape 17"/>
          <p:cNvSpPr/>
          <p:nvPr/>
        </p:nvSpPr>
        <p:spPr>
          <a:xfrm>
            <a:off x="2739960" y="4438800"/>
            <a:ext cx="393120" cy="213840"/>
          </a:xfrm>
          <a:prstGeom prst="rect">
            <a:avLst/>
          </a:prstGeom>
          <a:solidFill>
            <a:srgbClr val="000000"/>
          </a:solidFill>
          <a:ln w="25560">
            <a:noFill/>
          </a:ln>
        </p:spPr>
      </p:sp>
      <p:sp>
        <p:nvSpPr>
          <p:cNvPr id="399" name="CustomShape 18"/>
          <p:cNvSpPr/>
          <p:nvPr/>
        </p:nvSpPr>
        <p:spPr>
          <a:xfrm>
            <a:off x="2890800" y="4494240"/>
            <a:ext cx="150120" cy="93240"/>
          </a:xfrm>
          <a:prstGeom prst="rect">
            <a:avLst/>
          </a:prstGeom>
          <a:solidFill>
            <a:srgbClr val="FFFFFF"/>
          </a:solidFill>
          <a:ln w="25560">
            <a:noFill/>
          </a:ln>
        </p:spPr>
      </p:sp>
      <p:sp>
        <p:nvSpPr>
          <p:cNvPr id="400" name="CustomShape 19"/>
          <p:cNvSpPr/>
          <p:nvPr/>
        </p:nvSpPr>
        <p:spPr>
          <a:xfrm>
            <a:off x="3125880" y="4438800"/>
            <a:ext cx="393120" cy="213840"/>
          </a:xfrm>
          <a:prstGeom prst="rect">
            <a:avLst/>
          </a:prstGeom>
          <a:solidFill>
            <a:srgbClr val="000000"/>
          </a:solidFill>
          <a:ln w="25560">
            <a:noFill/>
          </a:ln>
        </p:spPr>
      </p:sp>
      <p:sp>
        <p:nvSpPr>
          <p:cNvPr id="401" name="CustomShape 20"/>
          <p:cNvSpPr/>
          <p:nvPr/>
        </p:nvSpPr>
        <p:spPr>
          <a:xfrm>
            <a:off x="3276720" y="4494240"/>
            <a:ext cx="150120" cy="93240"/>
          </a:xfrm>
          <a:prstGeom prst="rect">
            <a:avLst/>
          </a:prstGeom>
          <a:solidFill>
            <a:srgbClr val="FFFFFF"/>
          </a:solidFill>
          <a:ln w="25560">
            <a:noFill/>
          </a:ln>
        </p:spPr>
      </p:sp>
      <p:sp>
        <p:nvSpPr>
          <p:cNvPr id="402" name="CustomShape 21"/>
          <p:cNvSpPr/>
          <p:nvPr/>
        </p:nvSpPr>
        <p:spPr>
          <a:xfrm>
            <a:off x="4726080" y="4438800"/>
            <a:ext cx="358200" cy="213840"/>
          </a:xfrm>
          <a:prstGeom prst="rect">
            <a:avLst/>
          </a:prstGeom>
          <a:solidFill>
            <a:srgbClr val="000000"/>
          </a:solidFill>
          <a:ln w="25560">
            <a:noFill/>
          </a:ln>
        </p:spPr>
      </p:sp>
      <p:sp>
        <p:nvSpPr>
          <p:cNvPr id="403" name="CustomShape 22"/>
          <p:cNvSpPr/>
          <p:nvPr/>
        </p:nvSpPr>
        <p:spPr>
          <a:xfrm>
            <a:off x="4849920" y="4494240"/>
            <a:ext cx="142200" cy="93240"/>
          </a:xfrm>
          <a:prstGeom prst="rect">
            <a:avLst/>
          </a:prstGeom>
          <a:solidFill>
            <a:srgbClr val="FFFFFF"/>
          </a:solidFill>
          <a:ln w="25560">
            <a:noFill/>
          </a:ln>
        </p:spPr>
      </p:sp>
      <p:sp>
        <p:nvSpPr>
          <p:cNvPr id="404" name="CustomShape 23"/>
          <p:cNvSpPr/>
          <p:nvPr/>
        </p:nvSpPr>
        <p:spPr>
          <a:xfrm>
            <a:off x="3898800" y="4438800"/>
            <a:ext cx="429480" cy="213840"/>
          </a:xfrm>
          <a:prstGeom prst="rect">
            <a:avLst/>
          </a:prstGeom>
          <a:solidFill>
            <a:srgbClr val="000000"/>
          </a:solidFill>
          <a:ln w="25560">
            <a:noFill/>
          </a:ln>
        </p:spPr>
      </p:sp>
      <p:sp>
        <p:nvSpPr>
          <p:cNvPr id="405" name="CustomShape 24"/>
          <p:cNvSpPr/>
          <p:nvPr/>
        </p:nvSpPr>
        <p:spPr>
          <a:xfrm>
            <a:off x="4049640" y="4494240"/>
            <a:ext cx="186840" cy="93240"/>
          </a:xfrm>
          <a:prstGeom prst="rect">
            <a:avLst/>
          </a:prstGeom>
          <a:solidFill>
            <a:srgbClr val="FFFFFF"/>
          </a:solidFill>
          <a:ln w="25560">
            <a:noFill/>
          </a:ln>
        </p:spPr>
      </p:sp>
      <p:sp>
        <p:nvSpPr>
          <p:cNvPr id="406" name="CustomShape 25"/>
          <p:cNvSpPr/>
          <p:nvPr/>
        </p:nvSpPr>
        <p:spPr>
          <a:xfrm>
            <a:off x="4330800" y="4438800"/>
            <a:ext cx="393120" cy="213840"/>
          </a:xfrm>
          <a:prstGeom prst="rect">
            <a:avLst/>
          </a:prstGeom>
          <a:solidFill>
            <a:srgbClr val="000000"/>
          </a:solidFill>
          <a:ln w="25560">
            <a:noFill/>
          </a:ln>
        </p:spPr>
      </p:sp>
      <p:sp>
        <p:nvSpPr>
          <p:cNvPr id="407" name="CustomShape 26"/>
          <p:cNvSpPr/>
          <p:nvPr/>
        </p:nvSpPr>
        <p:spPr>
          <a:xfrm>
            <a:off x="4481640" y="4494240"/>
            <a:ext cx="150120" cy="93240"/>
          </a:xfrm>
          <a:prstGeom prst="rect">
            <a:avLst/>
          </a:prstGeom>
          <a:solidFill>
            <a:srgbClr val="FFFFFF"/>
          </a:solidFill>
          <a:ln w="25560">
            <a:noFill/>
          </a:ln>
        </p:spPr>
      </p:sp>
      <p:sp>
        <p:nvSpPr>
          <p:cNvPr id="408" name="CustomShape 27"/>
          <p:cNvSpPr/>
          <p:nvPr/>
        </p:nvSpPr>
        <p:spPr>
          <a:xfrm>
            <a:off x="3503520" y="4438800"/>
            <a:ext cx="393120" cy="213840"/>
          </a:xfrm>
          <a:prstGeom prst="rect">
            <a:avLst/>
          </a:prstGeom>
          <a:solidFill>
            <a:srgbClr val="000000"/>
          </a:solidFill>
          <a:ln w="25560">
            <a:noFill/>
          </a:ln>
        </p:spPr>
      </p:sp>
      <p:sp>
        <p:nvSpPr>
          <p:cNvPr id="409" name="CustomShape 28"/>
          <p:cNvSpPr/>
          <p:nvPr/>
        </p:nvSpPr>
        <p:spPr>
          <a:xfrm>
            <a:off x="3654360" y="4494240"/>
            <a:ext cx="150120" cy="93240"/>
          </a:xfrm>
          <a:prstGeom prst="rect">
            <a:avLst/>
          </a:prstGeom>
          <a:solidFill>
            <a:srgbClr val="FFFFFF"/>
          </a:solidFill>
          <a:ln w="25560">
            <a:noFill/>
          </a:ln>
        </p:spPr>
      </p:sp>
      <p:sp>
        <p:nvSpPr>
          <p:cNvPr id="410" name="CustomShape 29"/>
          <p:cNvSpPr/>
          <p:nvPr/>
        </p:nvSpPr>
        <p:spPr>
          <a:xfrm>
            <a:off x="5086440" y="4438800"/>
            <a:ext cx="393120" cy="213840"/>
          </a:xfrm>
          <a:prstGeom prst="rect">
            <a:avLst/>
          </a:prstGeom>
          <a:solidFill>
            <a:srgbClr val="000000"/>
          </a:solidFill>
          <a:ln w="25560">
            <a:noFill/>
          </a:ln>
        </p:spPr>
      </p:sp>
      <p:sp>
        <p:nvSpPr>
          <p:cNvPr id="411" name="CustomShape 30"/>
          <p:cNvSpPr/>
          <p:nvPr/>
        </p:nvSpPr>
        <p:spPr>
          <a:xfrm>
            <a:off x="5237280" y="4494240"/>
            <a:ext cx="150120" cy="93240"/>
          </a:xfrm>
          <a:prstGeom prst="rect">
            <a:avLst/>
          </a:prstGeom>
          <a:solidFill>
            <a:srgbClr val="FFFFFF"/>
          </a:solidFill>
          <a:ln w="25560">
            <a:noFill/>
          </a:ln>
        </p:spPr>
      </p:sp>
      <p:sp>
        <p:nvSpPr>
          <p:cNvPr id="412" name="CustomShape 31"/>
          <p:cNvSpPr/>
          <p:nvPr/>
        </p:nvSpPr>
        <p:spPr>
          <a:xfrm>
            <a:off x="5481720" y="4438800"/>
            <a:ext cx="393120" cy="213840"/>
          </a:xfrm>
          <a:prstGeom prst="rect">
            <a:avLst/>
          </a:prstGeom>
          <a:solidFill>
            <a:srgbClr val="000000"/>
          </a:solidFill>
          <a:ln w="25560">
            <a:noFill/>
          </a:ln>
        </p:spPr>
      </p:sp>
      <p:sp>
        <p:nvSpPr>
          <p:cNvPr id="413" name="CustomShape 32"/>
          <p:cNvSpPr/>
          <p:nvPr/>
        </p:nvSpPr>
        <p:spPr>
          <a:xfrm>
            <a:off x="5632560" y="4494240"/>
            <a:ext cx="150120" cy="93240"/>
          </a:xfrm>
          <a:prstGeom prst="rect">
            <a:avLst/>
          </a:prstGeom>
          <a:solidFill>
            <a:srgbClr val="FFFFFF"/>
          </a:solidFill>
          <a:ln w="25560">
            <a:noFill/>
          </a:ln>
        </p:spPr>
      </p:sp>
      <p:sp>
        <p:nvSpPr>
          <p:cNvPr id="414" name="CustomShape 33"/>
          <p:cNvSpPr/>
          <p:nvPr/>
        </p:nvSpPr>
        <p:spPr>
          <a:xfrm>
            <a:off x="5867280" y="4438800"/>
            <a:ext cx="393120" cy="213840"/>
          </a:xfrm>
          <a:prstGeom prst="rect">
            <a:avLst/>
          </a:prstGeom>
          <a:solidFill>
            <a:srgbClr val="000000"/>
          </a:solidFill>
          <a:ln w="25560">
            <a:noFill/>
          </a:ln>
        </p:spPr>
      </p:sp>
      <p:sp>
        <p:nvSpPr>
          <p:cNvPr id="415" name="CustomShape 34"/>
          <p:cNvSpPr/>
          <p:nvPr/>
        </p:nvSpPr>
        <p:spPr>
          <a:xfrm>
            <a:off x="6018120" y="4494240"/>
            <a:ext cx="150120" cy="93240"/>
          </a:xfrm>
          <a:prstGeom prst="rect">
            <a:avLst/>
          </a:prstGeom>
          <a:solidFill>
            <a:srgbClr val="FFFFFF"/>
          </a:solidFill>
          <a:ln w="25560">
            <a:noFill/>
          </a:ln>
        </p:spPr>
      </p:sp>
      <p:sp>
        <p:nvSpPr>
          <p:cNvPr id="416" name="CustomShape 35"/>
          <p:cNvSpPr/>
          <p:nvPr/>
        </p:nvSpPr>
        <p:spPr>
          <a:xfrm>
            <a:off x="6640560" y="4438800"/>
            <a:ext cx="393120" cy="213840"/>
          </a:xfrm>
          <a:prstGeom prst="rect">
            <a:avLst/>
          </a:prstGeom>
          <a:solidFill>
            <a:srgbClr val="000000"/>
          </a:solidFill>
          <a:ln w="25560">
            <a:noFill/>
          </a:ln>
        </p:spPr>
      </p:sp>
      <p:sp>
        <p:nvSpPr>
          <p:cNvPr id="417" name="CustomShape 36"/>
          <p:cNvSpPr/>
          <p:nvPr/>
        </p:nvSpPr>
        <p:spPr>
          <a:xfrm>
            <a:off x="6791400" y="4494240"/>
            <a:ext cx="150120" cy="93240"/>
          </a:xfrm>
          <a:prstGeom prst="rect">
            <a:avLst/>
          </a:prstGeom>
          <a:solidFill>
            <a:srgbClr val="FFFFFF"/>
          </a:solidFill>
          <a:ln w="25560">
            <a:noFill/>
          </a:ln>
        </p:spPr>
      </p:sp>
      <p:sp>
        <p:nvSpPr>
          <p:cNvPr id="418" name="CustomShape 37"/>
          <p:cNvSpPr/>
          <p:nvPr/>
        </p:nvSpPr>
        <p:spPr>
          <a:xfrm>
            <a:off x="6245280" y="4438800"/>
            <a:ext cx="393120" cy="213840"/>
          </a:xfrm>
          <a:prstGeom prst="rect">
            <a:avLst/>
          </a:prstGeom>
          <a:solidFill>
            <a:srgbClr val="000000"/>
          </a:solidFill>
          <a:ln w="25560">
            <a:noFill/>
          </a:ln>
        </p:spPr>
      </p:sp>
      <p:sp>
        <p:nvSpPr>
          <p:cNvPr id="419" name="CustomShape 38"/>
          <p:cNvSpPr/>
          <p:nvPr/>
        </p:nvSpPr>
        <p:spPr>
          <a:xfrm>
            <a:off x="6396120" y="4494240"/>
            <a:ext cx="150120" cy="93240"/>
          </a:xfrm>
          <a:prstGeom prst="rect">
            <a:avLst/>
          </a:prstGeom>
          <a:solidFill>
            <a:srgbClr val="FFFFFF"/>
          </a:solidFill>
          <a:ln w="25560">
            <a:noFill/>
          </a:ln>
        </p:spPr>
      </p:sp>
      <p:sp>
        <p:nvSpPr>
          <p:cNvPr id="420" name="CustomShape 39"/>
          <p:cNvSpPr/>
          <p:nvPr/>
        </p:nvSpPr>
        <p:spPr>
          <a:xfrm>
            <a:off x="7396200" y="4438800"/>
            <a:ext cx="429480" cy="213840"/>
          </a:xfrm>
          <a:prstGeom prst="rect">
            <a:avLst/>
          </a:prstGeom>
          <a:solidFill>
            <a:srgbClr val="000000"/>
          </a:solidFill>
          <a:ln w="25560">
            <a:noFill/>
          </a:ln>
        </p:spPr>
      </p:sp>
      <p:sp>
        <p:nvSpPr>
          <p:cNvPr id="421" name="CustomShape 40"/>
          <p:cNvSpPr/>
          <p:nvPr/>
        </p:nvSpPr>
        <p:spPr>
          <a:xfrm>
            <a:off x="7581960" y="4494240"/>
            <a:ext cx="151920" cy="93240"/>
          </a:xfrm>
          <a:prstGeom prst="rect">
            <a:avLst/>
          </a:prstGeom>
          <a:solidFill>
            <a:srgbClr val="FFFFFF"/>
          </a:solidFill>
          <a:ln w="25560">
            <a:noFill/>
          </a:ln>
        </p:spPr>
      </p:sp>
      <p:sp>
        <p:nvSpPr>
          <p:cNvPr id="422" name="CustomShape 41"/>
          <p:cNvSpPr/>
          <p:nvPr/>
        </p:nvSpPr>
        <p:spPr>
          <a:xfrm>
            <a:off x="7035840" y="4438800"/>
            <a:ext cx="358200" cy="213840"/>
          </a:xfrm>
          <a:prstGeom prst="rect">
            <a:avLst/>
          </a:prstGeom>
          <a:solidFill>
            <a:srgbClr val="000000"/>
          </a:solidFill>
          <a:ln w="25560">
            <a:noFill/>
          </a:ln>
        </p:spPr>
      </p:sp>
      <p:sp>
        <p:nvSpPr>
          <p:cNvPr id="423" name="CustomShape 42"/>
          <p:cNvSpPr/>
          <p:nvPr/>
        </p:nvSpPr>
        <p:spPr>
          <a:xfrm>
            <a:off x="7186680" y="4494240"/>
            <a:ext cx="131040" cy="93240"/>
          </a:xfrm>
          <a:prstGeom prst="rect">
            <a:avLst/>
          </a:prstGeom>
          <a:solidFill>
            <a:srgbClr val="FFFFFF"/>
          </a:solidFill>
          <a:ln w="25560">
            <a:noFill/>
          </a:ln>
        </p:spPr>
      </p:sp>
      <p:sp>
        <p:nvSpPr>
          <p:cNvPr id="424" name="CustomShape 43"/>
          <p:cNvSpPr/>
          <p:nvPr/>
        </p:nvSpPr>
        <p:spPr>
          <a:xfrm>
            <a:off x="7827840" y="4438800"/>
            <a:ext cx="393120" cy="213840"/>
          </a:xfrm>
          <a:prstGeom prst="rect">
            <a:avLst/>
          </a:prstGeom>
          <a:solidFill>
            <a:srgbClr val="000000"/>
          </a:solidFill>
          <a:ln w="25560">
            <a:noFill/>
          </a:ln>
        </p:spPr>
      </p:sp>
      <p:sp>
        <p:nvSpPr>
          <p:cNvPr id="425" name="CustomShape 44"/>
          <p:cNvSpPr/>
          <p:nvPr/>
        </p:nvSpPr>
        <p:spPr>
          <a:xfrm>
            <a:off x="7978680" y="4494240"/>
            <a:ext cx="150120" cy="93240"/>
          </a:xfrm>
          <a:prstGeom prst="rect">
            <a:avLst/>
          </a:prstGeom>
          <a:solidFill>
            <a:srgbClr val="FFFFFF"/>
          </a:solidFill>
          <a:ln w="25560">
            <a:noFill/>
          </a:ln>
        </p:spPr>
      </p:sp>
      <p:sp>
        <p:nvSpPr>
          <p:cNvPr id="426" name="CustomShape 45"/>
          <p:cNvSpPr/>
          <p:nvPr/>
        </p:nvSpPr>
        <p:spPr>
          <a:xfrm>
            <a:off x="8597880" y="4438800"/>
            <a:ext cx="393120" cy="213840"/>
          </a:xfrm>
          <a:prstGeom prst="rect">
            <a:avLst/>
          </a:prstGeom>
          <a:solidFill>
            <a:srgbClr val="000000"/>
          </a:solidFill>
          <a:ln w="25560">
            <a:noFill/>
          </a:ln>
        </p:spPr>
      </p:sp>
      <p:sp>
        <p:nvSpPr>
          <p:cNvPr id="427" name="CustomShape 46"/>
          <p:cNvSpPr/>
          <p:nvPr/>
        </p:nvSpPr>
        <p:spPr>
          <a:xfrm>
            <a:off x="8748720" y="4494240"/>
            <a:ext cx="150120" cy="93240"/>
          </a:xfrm>
          <a:prstGeom prst="rect">
            <a:avLst/>
          </a:prstGeom>
          <a:solidFill>
            <a:srgbClr val="FFFFFF"/>
          </a:solidFill>
          <a:ln w="25560">
            <a:noFill/>
          </a:ln>
        </p:spPr>
      </p:sp>
      <p:sp>
        <p:nvSpPr>
          <p:cNvPr id="428" name="CustomShape 47"/>
          <p:cNvSpPr/>
          <p:nvPr/>
        </p:nvSpPr>
        <p:spPr>
          <a:xfrm>
            <a:off x="8202600" y="4438800"/>
            <a:ext cx="393120" cy="213840"/>
          </a:xfrm>
          <a:prstGeom prst="rect">
            <a:avLst/>
          </a:prstGeom>
          <a:solidFill>
            <a:srgbClr val="000000"/>
          </a:solidFill>
          <a:ln w="25560">
            <a:noFill/>
          </a:ln>
        </p:spPr>
      </p:sp>
      <p:sp>
        <p:nvSpPr>
          <p:cNvPr id="429" name="CustomShape 48"/>
          <p:cNvSpPr/>
          <p:nvPr/>
        </p:nvSpPr>
        <p:spPr>
          <a:xfrm>
            <a:off x="8353440" y="4494240"/>
            <a:ext cx="150120" cy="93240"/>
          </a:xfrm>
          <a:prstGeom prst="rect">
            <a:avLst/>
          </a:prstGeom>
          <a:solidFill>
            <a:srgbClr val="FFFFFF"/>
          </a:solidFill>
          <a:ln w="25560">
            <a:noFill/>
          </a:ln>
        </p:spPr>
      </p:sp>
      <p:sp>
        <p:nvSpPr>
          <p:cNvPr id="430" name="CustomShape 49"/>
          <p:cNvSpPr/>
          <p:nvPr/>
        </p:nvSpPr>
        <p:spPr>
          <a:xfrm>
            <a:off x="8993160" y="4438800"/>
            <a:ext cx="148680" cy="213840"/>
          </a:xfrm>
          <a:prstGeom prst="rect">
            <a:avLst/>
          </a:prstGeom>
          <a:solidFill>
            <a:srgbClr val="000000"/>
          </a:solidFill>
          <a:ln w="25560">
            <a:noFill/>
          </a:ln>
        </p:spPr>
      </p:sp>
      <p:sp>
        <p:nvSpPr>
          <p:cNvPr id="431" name="CustomShape 50"/>
          <p:cNvSpPr/>
          <p:nvPr/>
        </p:nvSpPr>
        <p:spPr>
          <a:xfrm>
            <a:off x="0" y="5878440"/>
            <a:ext cx="393120" cy="213840"/>
          </a:xfrm>
          <a:prstGeom prst="rect">
            <a:avLst/>
          </a:prstGeom>
          <a:solidFill>
            <a:srgbClr val="000000"/>
          </a:solidFill>
          <a:ln w="25560">
            <a:noFill/>
          </a:ln>
        </p:spPr>
      </p:sp>
      <p:sp>
        <p:nvSpPr>
          <p:cNvPr id="432" name="CustomShape 51"/>
          <p:cNvSpPr/>
          <p:nvPr/>
        </p:nvSpPr>
        <p:spPr>
          <a:xfrm>
            <a:off x="150840" y="5934240"/>
            <a:ext cx="150120" cy="93240"/>
          </a:xfrm>
          <a:prstGeom prst="rect">
            <a:avLst/>
          </a:prstGeom>
          <a:solidFill>
            <a:srgbClr val="FFFFFF"/>
          </a:solidFill>
          <a:ln w="25560">
            <a:noFill/>
          </a:ln>
        </p:spPr>
      </p:sp>
      <p:sp>
        <p:nvSpPr>
          <p:cNvPr id="433" name="CustomShape 52"/>
          <p:cNvSpPr/>
          <p:nvPr/>
        </p:nvSpPr>
        <p:spPr>
          <a:xfrm>
            <a:off x="385920" y="5878440"/>
            <a:ext cx="393120" cy="213840"/>
          </a:xfrm>
          <a:prstGeom prst="rect">
            <a:avLst/>
          </a:prstGeom>
          <a:solidFill>
            <a:srgbClr val="000000"/>
          </a:solidFill>
          <a:ln w="25560">
            <a:noFill/>
          </a:ln>
        </p:spPr>
      </p:sp>
      <p:sp>
        <p:nvSpPr>
          <p:cNvPr id="434" name="CustomShape 53"/>
          <p:cNvSpPr/>
          <p:nvPr/>
        </p:nvSpPr>
        <p:spPr>
          <a:xfrm>
            <a:off x="536400" y="5934240"/>
            <a:ext cx="150120" cy="93240"/>
          </a:xfrm>
          <a:prstGeom prst="rect">
            <a:avLst/>
          </a:prstGeom>
          <a:solidFill>
            <a:srgbClr val="FFFFFF"/>
          </a:solidFill>
          <a:ln w="25560">
            <a:noFill/>
          </a:ln>
        </p:spPr>
      </p:sp>
      <p:sp>
        <p:nvSpPr>
          <p:cNvPr id="435" name="CustomShape 54"/>
          <p:cNvSpPr/>
          <p:nvPr/>
        </p:nvSpPr>
        <p:spPr>
          <a:xfrm>
            <a:off x="1951200" y="5878440"/>
            <a:ext cx="393120" cy="213840"/>
          </a:xfrm>
          <a:prstGeom prst="rect">
            <a:avLst/>
          </a:prstGeom>
          <a:solidFill>
            <a:srgbClr val="000000"/>
          </a:solidFill>
          <a:ln w="25560">
            <a:noFill/>
          </a:ln>
        </p:spPr>
      </p:sp>
      <p:sp>
        <p:nvSpPr>
          <p:cNvPr id="436" name="CustomShape 55"/>
          <p:cNvSpPr/>
          <p:nvPr/>
        </p:nvSpPr>
        <p:spPr>
          <a:xfrm>
            <a:off x="2101680" y="5934240"/>
            <a:ext cx="150120" cy="93240"/>
          </a:xfrm>
          <a:prstGeom prst="rect">
            <a:avLst/>
          </a:prstGeom>
          <a:solidFill>
            <a:srgbClr val="FFFFFF"/>
          </a:solidFill>
          <a:ln w="25560">
            <a:noFill/>
          </a:ln>
        </p:spPr>
      </p:sp>
      <p:sp>
        <p:nvSpPr>
          <p:cNvPr id="437" name="CustomShape 56"/>
          <p:cNvSpPr/>
          <p:nvPr/>
        </p:nvSpPr>
        <p:spPr>
          <a:xfrm>
            <a:off x="1158840" y="5878440"/>
            <a:ext cx="394560" cy="213840"/>
          </a:xfrm>
          <a:prstGeom prst="rect">
            <a:avLst/>
          </a:prstGeom>
          <a:solidFill>
            <a:srgbClr val="000000"/>
          </a:solidFill>
          <a:ln w="25560">
            <a:noFill/>
          </a:ln>
        </p:spPr>
      </p:sp>
      <p:sp>
        <p:nvSpPr>
          <p:cNvPr id="438" name="CustomShape 57"/>
          <p:cNvSpPr/>
          <p:nvPr/>
        </p:nvSpPr>
        <p:spPr>
          <a:xfrm>
            <a:off x="1309680" y="5934240"/>
            <a:ext cx="151920" cy="93240"/>
          </a:xfrm>
          <a:prstGeom prst="rect">
            <a:avLst/>
          </a:prstGeom>
          <a:solidFill>
            <a:srgbClr val="FFFFFF"/>
          </a:solidFill>
          <a:ln w="25560">
            <a:noFill/>
          </a:ln>
        </p:spPr>
      </p:sp>
      <p:sp>
        <p:nvSpPr>
          <p:cNvPr id="439" name="CustomShape 58"/>
          <p:cNvSpPr/>
          <p:nvPr/>
        </p:nvSpPr>
        <p:spPr>
          <a:xfrm>
            <a:off x="1555920" y="5878440"/>
            <a:ext cx="393120" cy="213840"/>
          </a:xfrm>
          <a:prstGeom prst="rect">
            <a:avLst/>
          </a:prstGeom>
          <a:solidFill>
            <a:srgbClr val="000000"/>
          </a:solidFill>
          <a:ln w="25560">
            <a:noFill/>
          </a:ln>
        </p:spPr>
      </p:sp>
      <p:sp>
        <p:nvSpPr>
          <p:cNvPr id="440" name="CustomShape 59"/>
          <p:cNvSpPr/>
          <p:nvPr/>
        </p:nvSpPr>
        <p:spPr>
          <a:xfrm>
            <a:off x="1706400" y="5934240"/>
            <a:ext cx="150120" cy="93240"/>
          </a:xfrm>
          <a:prstGeom prst="rect">
            <a:avLst/>
          </a:prstGeom>
          <a:solidFill>
            <a:srgbClr val="FFFFFF"/>
          </a:solidFill>
          <a:ln w="25560">
            <a:noFill/>
          </a:ln>
        </p:spPr>
      </p:sp>
      <p:sp>
        <p:nvSpPr>
          <p:cNvPr id="441" name="CustomShape 60"/>
          <p:cNvSpPr/>
          <p:nvPr/>
        </p:nvSpPr>
        <p:spPr>
          <a:xfrm>
            <a:off x="763560" y="5878440"/>
            <a:ext cx="393120" cy="213840"/>
          </a:xfrm>
          <a:prstGeom prst="rect">
            <a:avLst/>
          </a:prstGeom>
          <a:solidFill>
            <a:srgbClr val="000000"/>
          </a:solidFill>
          <a:ln w="25560">
            <a:noFill/>
          </a:ln>
        </p:spPr>
      </p:sp>
      <p:sp>
        <p:nvSpPr>
          <p:cNvPr id="442" name="CustomShape 61"/>
          <p:cNvSpPr/>
          <p:nvPr/>
        </p:nvSpPr>
        <p:spPr>
          <a:xfrm>
            <a:off x="914400" y="5934240"/>
            <a:ext cx="150120" cy="93240"/>
          </a:xfrm>
          <a:prstGeom prst="rect">
            <a:avLst/>
          </a:prstGeom>
          <a:solidFill>
            <a:srgbClr val="FFFFFF"/>
          </a:solidFill>
          <a:ln w="25560">
            <a:noFill/>
          </a:ln>
        </p:spPr>
      </p:sp>
      <p:sp>
        <p:nvSpPr>
          <p:cNvPr id="443" name="CustomShape 62"/>
          <p:cNvSpPr/>
          <p:nvPr/>
        </p:nvSpPr>
        <p:spPr>
          <a:xfrm>
            <a:off x="2346480" y="5878440"/>
            <a:ext cx="393120" cy="213840"/>
          </a:xfrm>
          <a:prstGeom prst="rect">
            <a:avLst/>
          </a:prstGeom>
          <a:solidFill>
            <a:srgbClr val="000000"/>
          </a:solidFill>
          <a:ln w="25560">
            <a:noFill/>
          </a:ln>
        </p:spPr>
      </p:sp>
      <p:sp>
        <p:nvSpPr>
          <p:cNvPr id="444" name="CustomShape 63"/>
          <p:cNvSpPr/>
          <p:nvPr/>
        </p:nvSpPr>
        <p:spPr>
          <a:xfrm>
            <a:off x="2496960" y="5934240"/>
            <a:ext cx="150120" cy="93240"/>
          </a:xfrm>
          <a:prstGeom prst="rect">
            <a:avLst/>
          </a:prstGeom>
          <a:solidFill>
            <a:srgbClr val="FFFFFF"/>
          </a:solidFill>
          <a:ln w="25560">
            <a:noFill/>
          </a:ln>
        </p:spPr>
      </p:sp>
      <p:sp>
        <p:nvSpPr>
          <p:cNvPr id="445" name="CustomShape 64"/>
          <p:cNvSpPr/>
          <p:nvPr/>
        </p:nvSpPr>
        <p:spPr>
          <a:xfrm>
            <a:off x="2739960" y="5878440"/>
            <a:ext cx="393120" cy="213840"/>
          </a:xfrm>
          <a:prstGeom prst="rect">
            <a:avLst/>
          </a:prstGeom>
          <a:solidFill>
            <a:srgbClr val="000000"/>
          </a:solidFill>
          <a:ln w="25560">
            <a:noFill/>
          </a:ln>
        </p:spPr>
      </p:sp>
      <p:sp>
        <p:nvSpPr>
          <p:cNvPr id="446" name="CustomShape 65"/>
          <p:cNvSpPr/>
          <p:nvPr/>
        </p:nvSpPr>
        <p:spPr>
          <a:xfrm>
            <a:off x="2890800" y="5934240"/>
            <a:ext cx="150120" cy="93240"/>
          </a:xfrm>
          <a:prstGeom prst="rect">
            <a:avLst/>
          </a:prstGeom>
          <a:solidFill>
            <a:srgbClr val="FFFFFF"/>
          </a:solidFill>
          <a:ln w="25560">
            <a:noFill/>
          </a:ln>
        </p:spPr>
      </p:sp>
      <p:sp>
        <p:nvSpPr>
          <p:cNvPr id="447" name="CustomShape 66"/>
          <p:cNvSpPr/>
          <p:nvPr/>
        </p:nvSpPr>
        <p:spPr>
          <a:xfrm>
            <a:off x="3125880" y="5878440"/>
            <a:ext cx="393120" cy="213840"/>
          </a:xfrm>
          <a:prstGeom prst="rect">
            <a:avLst/>
          </a:prstGeom>
          <a:solidFill>
            <a:srgbClr val="000000"/>
          </a:solidFill>
          <a:ln w="25560">
            <a:noFill/>
          </a:ln>
        </p:spPr>
      </p:sp>
      <p:sp>
        <p:nvSpPr>
          <p:cNvPr id="448" name="CustomShape 67"/>
          <p:cNvSpPr/>
          <p:nvPr/>
        </p:nvSpPr>
        <p:spPr>
          <a:xfrm>
            <a:off x="3276720" y="5934240"/>
            <a:ext cx="150120" cy="93240"/>
          </a:xfrm>
          <a:prstGeom prst="rect">
            <a:avLst/>
          </a:prstGeom>
          <a:solidFill>
            <a:srgbClr val="FFFFFF"/>
          </a:solidFill>
          <a:ln w="25560">
            <a:noFill/>
          </a:ln>
        </p:spPr>
      </p:sp>
      <p:sp>
        <p:nvSpPr>
          <p:cNvPr id="449" name="CustomShape 68"/>
          <p:cNvSpPr/>
          <p:nvPr/>
        </p:nvSpPr>
        <p:spPr>
          <a:xfrm>
            <a:off x="4726080" y="5878440"/>
            <a:ext cx="358200" cy="213840"/>
          </a:xfrm>
          <a:prstGeom prst="rect">
            <a:avLst/>
          </a:prstGeom>
          <a:solidFill>
            <a:srgbClr val="000000"/>
          </a:solidFill>
          <a:ln w="25560">
            <a:noFill/>
          </a:ln>
        </p:spPr>
      </p:sp>
      <p:sp>
        <p:nvSpPr>
          <p:cNvPr id="450" name="CustomShape 69"/>
          <p:cNvSpPr/>
          <p:nvPr/>
        </p:nvSpPr>
        <p:spPr>
          <a:xfrm>
            <a:off x="4849920" y="5934240"/>
            <a:ext cx="142200" cy="93240"/>
          </a:xfrm>
          <a:prstGeom prst="rect">
            <a:avLst/>
          </a:prstGeom>
          <a:solidFill>
            <a:srgbClr val="FFFFFF"/>
          </a:solidFill>
          <a:ln w="25560">
            <a:noFill/>
          </a:ln>
        </p:spPr>
      </p:sp>
      <p:sp>
        <p:nvSpPr>
          <p:cNvPr id="451" name="CustomShape 70"/>
          <p:cNvSpPr/>
          <p:nvPr/>
        </p:nvSpPr>
        <p:spPr>
          <a:xfrm>
            <a:off x="3898800" y="5878440"/>
            <a:ext cx="429480" cy="213840"/>
          </a:xfrm>
          <a:prstGeom prst="rect">
            <a:avLst/>
          </a:prstGeom>
          <a:solidFill>
            <a:srgbClr val="000000"/>
          </a:solidFill>
          <a:ln w="25560">
            <a:noFill/>
          </a:ln>
        </p:spPr>
      </p:sp>
      <p:sp>
        <p:nvSpPr>
          <p:cNvPr id="452" name="CustomShape 71"/>
          <p:cNvSpPr/>
          <p:nvPr/>
        </p:nvSpPr>
        <p:spPr>
          <a:xfrm>
            <a:off x="4049640" y="5934240"/>
            <a:ext cx="186840" cy="93240"/>
          </a:xfrm>
          <a:prstGeom prst="rect">
            <a:avLst/>
          </a:prstGeom>
          <a:solidFill>
            <a:srgbClr val="FFFFFF"/>
          </a:solidFill>
          <a:ln w="25560">
            <a:noFill/>
          </a:ln>
        </p:spPr>
      </p:sp>
      <p:sp>
        <p:nvSpPr>
          <p:cNvPr id="453" name="CustomShape 72"/>
          <p:cNvSpPr/>
          <p:nvPr/>
        </p:nvSpPr>
        <p:spPr>
          <a:xfrm>
            <a:off x="4330800" y="5878440"/>
            <a:ext cx="393120" cy="213840"/>
          </a:xfrm>
          <a:prstGeom prst="rect">
            <a:avLst/>
          </a:prstGeom>
          <a:solidFill>
            <a:srgbClr val="000000"/>
          </a:solidFill>
          <a:ln w="25560">
            <a:noFill/>
          </a:ln>
        </p:spPr>
      </p:sp>
      <p:sp>
        <p:nvSpPr>
          <p:cNvPr id="454" name="CustomShape 73"/>
          <p:cNvSpPr/>
          <p:nvPr/>
        </p:nvSpPr>
        <p:spPr>
          <a:xfrm>
            <a:off x="4481640" y="5934240"/>
            <a:ext cx="150120" cy="93240"/>
          </a:xfrm>
          <a:prstGeom prst="rect">
            <a:avLst/>
          </a:prstGeom>
          <a:solidFill>
            <a:srgbClr val="FFFFFF"/>
          </a:solidFill>
          <a:ln w="25560">
            <a:noFill/>
          </a:ln>
        </p:spPr>
      </p:sp>
      <p:sp>
        <p:nvSpPr>
          <p:cNvPr id="455" name="CustomShape 74"/>
          <p:cNvSpPr/>
          <p:nvPr/>
        </p:nvSpPr>
        <p:spPr>
          <a:xfrm>
            <a:off x="3503520" y="5878440"/>
            <a:ext cx="393120" cy="213840"/>
          </a:xfrm>
          <a:prstGeom prst="rect">
            <a:avLst/>
          </a:prstGeom>
          <a:solidFill>
            <a:srgbClr val="000000"/>
          </a:solidFill>
          <a:ln w="25560">
            <a:noFill/>
          </a:ln>
        </p:spPr>
      </p:sp>
      <p:sp>
        <p:nvSpPr>
          <p:cNvPr id="456" name="CustomShape 75"/>
          <p:cNvSpPr/>
          <p:nvPr/>
        </p:nvSpPr>
        <p:spPr>
          <a:xfrm>
            <a:off x="3654360" y="5934240"/>
            <a:ext cx="150120" cy="93240"/>
          </a:xfrm>
          <a:prstGeom prst="rect">
            <a:avLst/>
          </a:prstGeom>
          <a:solidFill>
            <a:srgbClr val="FFFFFF"/>
          </a:solidFill>
          <a:ln w="25560">
            <a:noFill/>
          </a:ln>
        </p:spPr>
      </p:sp>
      <p:sp>
        <p:nvSpPr>
          <p:cNvPr id="457" name="CustomShape 76"/>
          <p:cNvSpPr/>
          <p:nvPr/>
        </p:nvSpPr>
        <p:spPr>
          <a:xfrm>
            <a:off x="5086440" y="5878440"/>
            <a:ext cx="393120" cy="213840"/>
          </a:xfrm>
          <a:prstGeom prst="rect">
            <a:avLst/>
          </a:prstGeom>
          <a:solidFill>
            <a:srgbClr val="000000"/>
          </a:solidFill>
          <a:ln w="25560">
            <a:noFill/>
          </a:ln>
        </p:spPr>
      </p:sp>
      <p:sp>
        <p:nvSpPr>
          <p:cNvPr id="458" name="CustomShape 77"/>
          <p:cNvSpPr/>
          <p:nvPr/>
        </p:nvSpPr>
        <p:spPr>
          <a:xfrm>
            <a:off x="5237280" y="5934240"/>
            <a:ext cx="150120" cy="93240"/>
          </a:xfrm>
          <a:prstGeom prst="rect">
            <a:avLst/>
          </a:prstGeom>
          <a:solidFill>
            <a:srgbClr val="FFFFFF"/>
          </a:solidFill>
          <a:ln w="25560">
            <a:noFill/>
          </a:ln>
        </p:spPr>
      </p:sp>
      <p:sp>
        <p:nvSpPr>
          <p:cNvPr id="459" name="CustomShape 78"/>
          <p:cNvSpPr/>
          <p:nvPr/>
        </p:nvSpPr>
        <p:spPr>
          <a:xfrm>
            <a:off x="5481720" y="5878440"/>
            <a:ext cx="393120" cy="213840"/>
          </a:xfrm>
          <a:prstGeom prst="rect">
            <a:avLst/>
          </a:prstGeom>
          <a:solidFill>
            <a:srgbClr val="000000"/>
          </a:solidFill>
          <a:ln w="25560">
            <a:noFill/>
          </a:ln>
        </p:spPr>
      </p:sp>
      <p:sp>
        <p:nvSpPr>
          <p:cNvPr id="460" name="CustomShape 79"/>
          <p:cNvSpPr/>
          <p:nvPr/>
        </p:nvSpPr>
        <p:spPr>
          <a:xfrm>
            <a:off x="5632560" y="5934240"/>
            <a:ext cx="150120" cy="93240"/>
          </a:xfrm>
          <a:prstGeom prst="rect">
            <a:avLst/>
          </a:prstGeom>
          <a:solidFill>
            <a:srgbClr val="FFFFFF"/>
          </a:solidFill>
          <a:ln w="25560">
            <a:noFill/>
          </a:ln>
        </p:spPr>
      </p:sp>
      <p:sp>
        <p:nvSpPr>
          <p:cNvPr id="461" name="CustomShape 80"/>
          <p:cNvSpPr/>
          <p:nvPr/>
        </p:nvSpPr>
        <p:spPr>
          <a:xfrm>
            <a:off x="5867280" y="5878440"/>
            <a:ext cx="393120" cy="213840"/>
          </a:xfrm>
          <a:prstGeom prst="rect">
            <a:avLst/>
          </a:prstGeom>
          <a:solidFill>
            <a:srgbClr val="000000"/>
          </a:solidFill>
          <a:ln w="25560">
            <a:noFill/>
          </a:ln>
        </p:spPr>
      </p:sp>
      <p:sp>
        <p:nvSpPr>
          <p:cNvPr id="462" name="CustomShape 81"/>
          <p:cNvSpPr/>
          <p:nvPr/>
        </p:nvSpPr>
        <p:spPr>
          <a:xfrm>
            <a:off x="6018120" y="5934240"/>
            <a:ext cx="150120" cy="93240"/>
          </a:xfrm>
          <a:prstGeom prst="rect">
            <a:avLst/>
          </a:prstGeom>
          <a:solidFill>
            <a:srgbClr val="FFFFFF"/>
          </a:solidFill>
          <a:ln w="25560">
            <a:noFill/>
          </a:ln>
        </p:spPr>
      </p:sp>
      <p:sp>
        <p:nvSpPr>
          <p:cNvPr id="463" name="CustomShape 82"/>
          <p:cNvSpPr/>
          <p:nvPr/>
        </p:nvSpPr>
        <p:spPr>
          <a:xfrm>
            <a:off x="6640560" y="5878440"/>
            <a:ext cx="393120" cy="213840"/>
          </a:xfrm>
          <a:prstGeom prst="rect">
            <a:avLst/>
          </a:prstGeom>
          <a:solidFill>
            <a:srgbClr val="000000"/>
          </a:solidFill>
          <a:ln w="25560">
            <a:noFill/>
          </a:ln>
        </p:spPr>
      </p:sp>
      <p:sp>
        <p:nvSpPr>
          <p:cNvPr id="464" name="CustomShape 83"/>
          <p:cNvSpPr/>
          <p:nvPr/>
        </p:nvSpPr>
        <p:spPr>
          <a:xfrm>
            <a:off x="6791400" y="5934240"/>
            <a:ext cx="150120" cy="93240"/>
          </a:xfrm>
          <a:prstGeom prst="rect">
            <a:avLst/>
          </a:prstGeom>
          <a:solidFill>
            <a:srgbClr val="FFFFFF"/>
          </a:solidFill>
          <a:ln w="25560">
            <a:noFill/>
          </a:ln>
        </p:spPr>
      </p:sp>
      <p:sp>
        <p:nvSpPr>
          <p:cNvPr id="465" name="CustomShape 84"/>
          <p:cNvSpPr/>
          <p:nvPr/>
        </p:nvSpPr>
        <p:spPr>
          <a:xfrm>
            <a:off x="6245280" y="5878440"/>
            <a:ext cx="393120" cy="213840"/>
          </a:xfrm>
          <a:prstGeom prst="rect">
            <a:avLst/>
          </a:prstGeom>
          <a:solidFill>
            <a:srgbClr val="000000"/>
          </a:solidFill>
          <a:ln w="25560">
            <a:noFill/>
          </a:ln>
        </p:spPr>
      </p:sp>
      <p:sp>
        <p:nvSpPr>
          <p:cNvPr id="466" name="CustomShape 85"/>
          <p:cNvSpPr/>
          <p:nvPr/>
        </p:nvSpPr>
        <p:spPr>
          <a:xfrm>
            <a:off x="6396120" y="5934240"/>
            <a:ext cx="150120" cy="93240"/>
          </a:xfrm>
          <a:prstGeom prst="rect">
            <a:avLst/>
          </a:prstGeom>
          <a:solidFill>
            <a:srgbClr val="FFFFFF"/>
          </a:solidFill>
          <a:ln w="25560">
            <a:noFill/>
          </a:ln>
        </p:spPr>
      </p:sp>
      <p:sp>
        <p:nvSpPr>
          <p:cNvPr id="467" name="CustomShape 86"/>
          <p:cNvSpPr/>
          <p:nvPr/>
        </p:nvSpPr>
        <p:spPr>
          <a:xfrm>
            <a:off x="7396200" y="5878440"/>
            <a:ext cx="429480" cy="213840"/>
          </a:xfrm>
          <a:prstGeom prst="rect">
            <a:avLst/>
          </a:prstGeom>
          <a:solidFill>
            <a:srgbClr val="000000"/>
          </a:solidFill>
          <a:ln w="25560">
            <a:noFill/>
          </a:ln>
        </p:spPr>
      </p:sp>
      <p:sp>
        <p:nvSpPr>
          <p:cNvPr id="468" name="CustomShape 87"/>
          <p:cNvSpPr/>
          <p:nvPr/>
        </p:nvSpPr>
        <p:spPr>
          <a:xfrm>
            <a:off x="7581960" y="5934240"/>
            <a:ext cx="151920" cy="93240"/>
          </a:xfrm>
          <a:prstGeom prst="rect">
            <a:avLst/>
          </a:prstGeom>
          <a:solidFill>
            <a:srgbClr val="FFFFFF"/>
          </a:solidFill>
          <a:ln w="25560">
            <a:noFill/>
          </a:ln>
        </p:spPr>
      </p:sp>
      <p:sp>
        <p:nvSpPr>
          <p:cNvPr id="469" name="CustomShape 88"/>
          <p:cNvSpPr/>
          <p:nvPr/>
        </p:nvSpPr>
        <p:spPr>
          <a:xfrm>
            <a:off x="7035840" y="5878440"/>
            <a:ext cx="358200" cy="213840"/>
          </a:xfrm>
          <a:prstGeom prst="rect">
            <a:avLst/>
          </a:prstGeom>
          <a:solidFill>
            <a:srgbClr val="000000"/>
          </a:solidFill>
          <a:ln w="25560">
            <a:noFill/>
          </a:ln>
        </p:spPr>
      </p:sp>
      <p:sp>
        <p:nvSpPr>
          <p:cNvPr id="470" name="CustomShape 89"/>
          <p:cNvSpPr/>
          <p:nvPr/>
        </p:nvSpPr>
        <p:spPr>
          <a:xfrm>
            <a:off x="7186680" y="5934240"/>
            <a:ext cx="131040" cy="93240"/>
          </a:xfrm>
          <a:prstGeom prst="rect">
            <a:avLst/>
          </a:prstGeom>
          <a:solidFill>
            <a:srgbClr val="FFFFFF"/>
          </a:solidFill>
          <a:ln w="25560">
            <a:noFill/>
          </a:ln>
        </p:spPr>
      </p:sp>
      <p:sp>
        <p:nvSpPr>
          <p:cNvPr id="471" name="CustomShape 90"/>
          <p:cNvSpPr/>
          <p:nvPr/>
        </p:nvSpPr>
        <p:spPr>
          <a:xfrm>
            <a:off x="7827840" y="5878440"/>
            <a:ext cx="393120" cy="213840"/>
          </a:xfrm>
          <a:prstGeom prst="rect">
            <a:avLst/>
          </a:prstGeom>
          <a:solidFill>
            <a:srgbClr val="000000"/>
          </a:solidFill>
          <a:ln w="25560">
            <a:noFill/>
          </a:ln>
        </p:spPr>
      </p:sp>
      <p:sp>
        <p:nvSpPr>
          <p:cNvPr id="472" name="CustomShape 91"/>
          <p:cNvSpPr/>
          <p:nvPr/>
        </p:nvSpPr>
        <p:spPr>
          <a:xfrm>
            <a:off x="7978680" y="5934240"/>
            <a:ext cx="150120" cy="93240"/>
          </a:xfrm>
          <a:prstGeom prst="rect">
            <a:avLst/>
          </a:prstGeom>
          <a:solidFill>
            <a:srgbClr val="FFFFFF"/>
          </a:solidFill>
          <a:ln w="25560">
            <a:noFill/>
          </a:ln>
        </p:spPr>
      </p:sp>
      <p:sp>
        <p:nvSpPr>
          <p:cNvPr id="473" name="CustomShape 92"/>
          <p:cNvSpPr/>
          <p:nvPr/>
        </p:nvSpPr>
        <p:spPr>
          <a:xfrm>
            <a:off x="8597880" y="5878440"/>
            <a:ext cx="393120" cy="213840"/>
          </a:xfrm>
          <a:prstGeom prst="rect">
            <a:avLst/>
          </a:prstGeom>
          <a:solidFill>
            <a:srgbClr val="000000"/>
          </a:solidFill>
          <a:ln w="25560">
            <a:noFill/>
          </a:ln>
        </p:spPr>
      </p:sp>
      <p:sp>
        <p:nvSpPr>
          <p:cNvPr id="474" name="CustomShape 93"/>
          <p:cNvSpPr/>
          <p:nvPr/>
        </p:nvSpPr>
        <p:spPr>
          <a:xfrm>
            <a:off x="8748720" y="5934240"/>
            <a:ext cx="150120" cy="93240"/>
          </a:xfrm>
          <a:prstGeom prst="rect">
            <a:avLst/>
          </a:prstGeom>
          <a:solidFill>
            <a:srgbClr val="FFFFFF"/>
          </a:solidFill>
          <a:ln w="25560">
            <a:noFill/>
          </a:ln>
        </p:spPr>
      </p:sp>
      <p:sp>
        <p:nvSpPr>
          <p:cNvPr id="475" name="CustomShape 94"/>
          <p:cNvSpPr/>
          <p:nvPr/>
        </p:nvSpPr>
        <p:spPr>
          <a:xfrm>
            <a:off x="8202600" y="5878440"/>
            <a:ext cx="393120" cy="213840"/>
          </a:xfrm>
          <a:prstGeom prst="rect">
            <a:avLst/>
          </a:prstGeom>
          <a:solidFill>
            <a:srgbClr val="000000"/>
          </a:solidFill>
          <a:ln w="25560">
            <a:noFill/>
          </a:ln>
        </p:spPr>
      </p:sp>
      <p:sp>
        <p:nvSpPr>
          <p:cNvPr id="476" name="CustomShape 95"/>
          <p:cNvSpPr/>
          <p:nvPr/>
        </p:nvSpPr>
        <p:spPr>
          <a:xfrm>
            <a:off x="8353440" y="5934240"/>
            <a:ext cx="150120" cy="93240"/>
          </a:xfrm>
          <a:prstGeom prst="rect">
            <a:avLst/>
          </a:prstGeom>
          <a:solidFill>
            <a:srgbClr val="FFFFFF"/>
          </a:solidFill>
          <a:ln w="25560">
            <a:noFill/>
          </a:ln>
        </p:spPr>
      </p:sp>
      <p:sp>
        <p:nvSpPr>
          <p:cNvPr id="477" name="CustomShape 96"/>
          <p:cNvSpPr/>
          <p:nvPr/>
        </p:nvSpPr>
        <p:spPr>
          <a:xfrm>
            <a:off x="8993160" y="5878440"/>
            <a:ext cx="148680" cy="213840"/>
          </a:xfrm>
          <a:prstGeom prst="rect">
            <a:avLst/>
          </a:prstGeom>
          <a:solidFill>
            <a:srgbClr val="000000"/>
          </a:solidFill>
          <a:ln w="25560">
            <a:noFill/>
          </a:ln>
        </p:spPr>
      </p:sp>
      <p:sp>
        <p:nvSpPr>
          <p:cNvPr id="478" name="CustomShape 97"/>
          <p:cNvSpPr/>
          <p:nvPr/>
        </p:nvSpPr>
        <p:spPr>
          <a:xfrm>
            <a:off x="233280" y="1268640"/>
            <a:ext cx="8728920" cy="469440"/>
          </a:xfrm>
          <a:prstGeom prst="rect">
            <a:avLst/>
          </a:prstGeom>
          <a:noFill/>
          <a:ln>
            <a:noFill/>
          </a:ln>
        </p:spPr>
        <p:txBody>
          <a:bodyPr lIns="90000" tIns="45000" rIns="90000" bIns="45000"/>
          <a:lstStyle/>
          <a:p>
            <a:pPr algn="ctr">
              <a:lnSpc>
                <a:spcPct val="100000"/>
              </a:lnSpc>
            </a:pPr>
            <a:r>
              <a:rPr lang="fr-FR" sz="2800" b="1">
                <a:solidFill>
                  <a:srgbClr val="C00000"/>
                </a:solidFill>
                <a:latin typeface="Calibri"/>
              </a:rPr>
              <a:t>Le baccalauréat professionnel : une autre possibilité…</a:t>
            </a:r>
            <a:endParaRPr/>
          </a:p>
        </p:txBody>
      </p:sp>
      <p:sp>
        <p:nvSpPr>
          <p:cNvPr id="479" name="CustomShape 98"/>
          <p:cNvSpPr/>
          <p:nvPr/>
        </p:nvSpPr>
        <p:spPr>
          <a:xfrm>
            <a:off x="681480" y="5706360"/>
            <a:ext cx="1415160" cy="183240"/>
          </a:xfrm>
          <a:prstGeom prst="rect">
            <a:avLst/>
          </a:prstGeom>
          <a:noFill/>
          <a:ln>
            <a:noFill/>
          </a:ln>
        </p:spPr>
        <p:txBody>
          <a:bodyPr lIns="0" tIns="0" rIns="0" bIns="0"/>
          <a:lstStyle/>
          <a:p>
            <a:pPr algn="ctr">
              <a:lnSpc>
                <a:spcPct val="90000"/>
              </a:lnSpc>
            </a:pPr>
            <a:r>
              <a:rPr lang="fr-FR" sz="1400" b="1">
                <a:solidFill>
                  <a:srgbClr val="EEECE1"/>
                </a:solidFill>
                <a:latin typeface="Calibri"/>
              </a:rPr>
              <a:t>BATIMENT</a:t>
            </a:r>
            <a:endParaRPr/>
          </a:p>
        </p:txBody>
      </p:sp>
      <p:sp>
        <p:nvSpPr>
          <p:cNvPr id="480" name="CustomShape 99"/>
          <p:cNvSpPr/>
          <p:nvPr/>
        </p:nvSpPr>
        <p:spPr>
          <a:xfrm>
            <a:off x="2757240" y="5706360"/>
            <a:ext cx="1464840" cy="214560"/>
          </a:xfrm>
          <a:prstGeom prst="rect">
            <a:avLst/>
          </a:prstGeom>
          <a:noFill/>
          <a:ln>
            <a:noFill/>
          </a:ln>
        </p:spPr>
        <p:txBody>
          <a:bodyPr lIns="0" tIns="0" rIns="0" bIns="0"/>
          <a:lstStyle/>
          <a:p>
            <a:pPr algn="ctr">
              <a:lnSpc>
                <a:spcPct val="90000"/>
              </a:lnSpc>
            </a:pPr>
            <a:r>
              <a:rPr lang="fr-FR" sz="1400" b="1">
                <a:solidFill>
                  <a:srgbClr val="EEECE1"/>
                </a:solidFill>
                <a:latin typeface="Calibri"/>
              </a:rPr>
              <a:t>SERVICES</a:t>
            </a:r>
            <a:endParaRPr/>
          </a:p>
        </p:txBody>
      </p:sp>
      <p:sp>
        <p:nvSpPr>
          <p:cNvPr id="481" name="CustomShape 100"/>
          <p:cNvSpPr/>
          <p:nvPr/>
        </p:nvSpPr>
        <p:spPr>
          <a:xfrm>
            <a:off x="4973400" y="5706360"/>
            <a:ext cx="1384920" cy="214560"/>
          </a:xfrm>
          <a:prstGeom prst="rect">
            <a:avLst/>
          </a:prstGeom>
          <a:noFill/>
          <a:ln>
            <a:noFill/>
          </a:ln>
        </p:spPr>
        <p:txBody>
          <a:bodyPr lIns="0" tIns="0" rIns="0" bIns="0"/>
          <a:lstStyle/>
          <a:p>
            <a:pPr algn="ctr">
              <a:lnSpc>
                <a:spcPct val="90000"/>
              </a:lnSpc>
            </a:pPr>
            <a:r>
              <a:rPr lang="fr-FR" sz="1400" b="1">
                <a:solidFill>
                  <a:srgbClr val="EEECE1"/>
                </a:solidFill>
                <a:latin typeface="Calibri"/>
              </a:rPr>
              <a:t>INDUSTRIE</a:t>
            </a:r>
            <a:endParaRPr/>
          </a:p>
        </p:txBody>
      </p:sp>
      <p:sp>
        <p:nvSpPr>
          <p:cNvPr id="482" name="CustomShape 101"/>
          <p:cNvSpPr/>
          <p:nvPr/>
        </p:nvSpPr>
        <p:spPr>
          <a:xfrm>
            <a:off x="7014600" y="5690880"/>
            <a:ext cx="1424880" cy="214560"/>
          </a:xfrm>
          <a:prstGeom prst="rect">
            <a:avLst/>
          </a:prstGeom>
          <a:noFill/>
          <a:ln>
            <a:noFill/>
          </a:ln>
        </p:spPr>
        <p:txBody>
          <a:bodyPr lIns="0" tIns="0" rIns="0" bIns="0"/>
          <a:lstStyle/>
          <a:p>
            <a:pPr algn="ctr">
              <a:lnSpc>
                <a:spcPct val="90000"/>
              </a:lnSpc>
            </a:pPr>
            <a:r>
              <a:rPr lang="fr-FR" sz="1400" b="1">
                <a:solidFill>
                  <a:srgbClr val="EEECE1"/>
                </a:solidFill>
                <a:latin typeface="Calibri"/>
              </a:rPr>
              <a:t>AGRICOLE</a:t>
            </a:r>
            <a:endParaRPr/>
          </a:p>
        </p:txBody>
      </p:sp>
      <p:pic>
        <p:nvPicPr>
          <p:cNvPr id="483" name="Image 215"/>
          <p:cNvPicPr/>
          <p:nvPr/>
        </p:nvPicPr>
        <p:blipFill>
          <a:blip r:embed="rId2"/>
          <a:stretch>
            <a:fillRect/>
          </a:stretch>
        </p:blipFill>
        <p:spPr>
          <a:xfrm>
            <a:off x="631800" y="4667400"/>
            <a:ext cx="1514520" cy="1025280"/>
          </a:xfrm>
          <a:prstGeom prst="rect">
            <a:avLst/>
          </a:prstGeom>
          <a:ln>
            <a:noFill/>
          </a:ln>
        </p:spPr>
      </p:pic>
      <p:pic>
        <p:nvPicPr>
          <p:cNvPr id="484" name="Image 216"/>
          <p:cNvPicPr/>
          <p:nvPr/>
        </p:nvPicPr>
        <p:blipFill>
          <a:blip r:embed="rId3"/>
          <a:stretch>
            <a:fillRect/>
          </a:stretch>
        </p:blipFill>
        <p:spPr>
          <a:xfrm>
            <a:off x="2694600" y="4678920"/>
            <a:ext cx="1542600" cy="1025280"/>
          </a:xfrm>
          <a:prstGeom prst="rect">
            <a:avLst/>
          </a:prstGeom>
          <a:ln>
            <a:noFill/>
          </a:ln>
        </p:spPr>
      </p:pic>
      <p:pic>
        <p:nvPicPr>
          <p:cNvPr id="485" name="Image 217"/>
          <p:cNvPicPr/>
          <p:nvPr/>
        </p:nvPicPr>
        <p:blipFill>
          <a:blip r:embed="rId4"/>
          <a:stretch>
            <a:fillRect/>
          </a:stretch>
        </p:blipFill>
        <p:spPr>
          <a:xfrm>
            <a:off x="6939000" y="4667400"/>
            <a:ext cx="1542600" cy="997920"/>
          </a:xfrm>
          <a:prstGeom prst="rect">
            <a:avLst/>
          </a:prstGeom>
          <a:ln>
            <a:noFill/>
          </a:ln>
        </p:spPr>
      </p:pic>
      <p:pic>
        <p:nvPicPr>
          <p:cNvPr id="486" name="Image 218"/>
          <p:cNvPicPr/>
          <p:nvPr/>
        </p:nvPicPr>
        <p:blipFill>
          <a:blip r:embed="rId5"/>
          <a:stretch>
            <a:fillRect/>
          </a:stretch>
        </p:blipFill>
        <p:spPr>
          <a:xfrm>
            <a:off x="4891320" y="4681080"/>
            <a:ext cx="1542600" cy="1023120"/>
          </a:xfrm>
          <a:prstGeom prst="rect">
            <a:avLst/>
          </a:prstGeom>
          <a:ln>
            <a:noFill/>
          </a:ln>
        </p:spPr>
      </p:pic>
      <p:sp>
        <p:nvSpPr>
          <p:cNvPr id="487" name="CustomShape 102"/>
          <p:cNvSpPr/>
          <p:nvPr/>
        </p:nvSpPr>
        <p:spPr>
          <a:xfrm>
            <a:off x="2430360" y="306360"/>
            <a:ext cx="6316200" cy="515160"/>
          </a:xfrm>
          <a:prstGeom prst="rect">
            <a:avLst/>
          </a:prstGeom>
          <a:solidFill>
            <a:srgbClr val="0070C0"/>
          </a:solidFill>
          <a:ln>
            <a:noFill/>
          </a:ln>
        </p:spPr>
        <p:txBody>
          <a:bodyPr lIns="90000" tIns="45000" rIns="90000" bIns="45000"/>
          <a:lstStyle/>
          <a:p>
            <a:pPr algn="ctr">
              <a:lnSpc>
                <a:spcPct val="100000"/>
              </a:lnSpc>
            </a:pPr>
            <a:r>
              <a:rPr lang="fr-FR" sz="2800" b="1">
                <a:solidFill>
                  <a:srgbClr val="FFFFFF"/>
                </a:solidFill>
                <a:latin typeface="Arial Black"/>
              </a:rPr>
              <a:t>L’ enseignement professionnel</a:t>
            </a:r>
            <a:endParaRPr/>
          </a:p>
        </p:txBody>
      </p:sp>
      <p:sp>
        <p:nvSpPr>
          <p:cNvPr id="108" name="ZoneTexte 107"/>
          <p:cNvSpPr txBox="1"/>
          <p:nvPr/>
        </p:nvSpPr>
        <p:spPr>
          <a:xfrm>
            <a:off x="0" y="684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Tree>
    <p:extLst>
      <p:ext uri="{BB962C8B-B14F-4D97-AF65-F5344CB8AC3E}">
        <p14:creationId xmlns:p14="http://schemas.microsoft.com/office/powerpoint/2010/main" val="1937016614"/>
      </p:ext>
    </p:extLst>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1" presetClass="entr" fill="hold" nodeType="clickEffect">
                                  <p:stCondLst>
                                    <p:cond delay="0"/>
                                  </p:stCondLst>
                                  <p:childTnLst>
                                    <p:set>
                                      <p:cBhvr>
                                        <p:cTn id="6" dur="1" fill="hold">
                                          <p:stCondLst>
                                            <p:cond delay="0"/>
                                          </p:stCondLst>
                                        </p:cTn>
                                        <p:tgtEl>
                                          <p:spTgt spid="3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3329100" y="2982212"/>
            <a:ext cx="2469240" cy="680040"/>
          </a:xfrm>
          <a:prstGeom prst="rect">
            <a:avLst/>
          </a:prstGeom>
          <a:solidFill>
            <a:srgbClr val="515151"/>
          </a:solidFill>
          <a:ln>
            <a:noFill/>
          </a:ln>
        </p:spPr>
      </p:sp>
      <p:sp>
        <p:nvSpPr>
          <p:cNvPr id="489" name="CustomShape 2"/>
          <p:cNvSpPr/>
          <p:nvPr/>
        </p:nvSpPr>
        <p:spPr>
          <a:xfrm>
            <a:off x="3329100" y="3092725"/>
            <a:ext cx="2469600" cy="422661"/>
          </a:xfrm>
          <a:prstGeom prst="rect">
            <a:avLst/>
          </a:prstGeom>
          <a:noFill/>
          <a:ln>
            <a:noFill/>
          </a:ln>
        </p:spPr>
        <p:txBody>
          <a:bodyPr lIns="90000" tIns="45000" rIns="90000" bIns="45000"/>
          <a:lstStyle/>
          <a:p>
            <a:pPr algn="ctr">
              <a:lnSpc>
                <a:spcPct val="100000"/>
              </a:lnSpc>
            </a:pPr>
            <a:r>
              <a:rPr lang="fr-FR" sz="2000" b="1" i="1" dirty="0">
                <a:solidFill>
                  <a:srgbClr val="FFFFFF"/>
                </a:solidFill>
                <a:latin typeface="Calibri"/>
              </a:rPr>
              <a:t>1</a:t>
            </a:r>
            <a:r>
              <a:rPr lang="fr-FR" sz="2000" b="1" i="1" baseline="30000" dirty="0">
                <a:solidFill>
                  <a:srgbClr val="FFFFFF"/>
                </a:solidFill>
                <a:latin typeface="Calibri"/>
              </a:rPr>
              <a:t>re</a:t>
            </a:r>
            <a:r>
              <a:rPr lang="fr-FR" sz="2000" b="1" i="1" dirty="0">
                <a:solidFill>
                  <a:srgbClr val="FFFFFF"/>
                </a:solidFill>
                <a:latin typeface="Calibri"/>
              </a:rPr>
              <a:t> Professionnelle</a:t>
            </a:r>
            <a:endParaRPr dirty="0"/>
          </a:p>
        </p:txBody>
      </p:sp>
      <p:sp>
        <p:nvSpPr>
          <p:cNvPr id="491" name="CustomShape 4"/>
          <p:cNvSpPr/>
          <p:nvPr/>
        </p:nvSpPr>
        <p:spPr>
          <a:xfrm>
            <a:off x="5111640" y="4264200"/>
            <a:ext cx="2445840" cy="393480"/>
          </a:xfrm>
          <a:prstGeom prst="rect">
            <a:avLst/>
          </a:prstGeom>
          <a:noFill/>
          <a:ln>
            <a:noFill/>
          </a:ln>
        </p:spPr>
        <p:txBody>
          <a:bodyPr lIns="90000" tIns="45000" rIns="90000" bIns="45000"/>
          <a:lstStyle/>
          <a:p>
            <a:pPr algn="ctr">
              <a:lnSpc>
                <a:spcPct val="100000"/>
              </a:lnSpc>
            </a:pPr>
            <a:r>
              <a:rPr lang="fr-FR" sz="2000" b="1" i="1">
                <a:solidFill>
                  <a:srgbClr val="FFFFFF"/>
                </a:solidFill>
                <a:latin typeface="Calibri"/>
              </a:rPr>
              <a:t>2</a:t>
            </a:r>
            <a:r>
              <a:rPr lang="fr-FR" sz="2000" b="1" i="1" baseline="30000">
                <a:solidFill>
                  <a:srgbClr val="FFFFFF"/>
                </a:solidFill>
                <a:latin typeface="Calibri"/>
              </a:rPr>
              <a:t>de</a:t>
            </a:r>
            <a:r>
              <a:rPr lang="fr-FR" sz="2000" b="1" i="1">
                <a:solidFill>
                  <a:srgbClr val="FFFFFF"/>
                </a:solidFill>
                <a:latin typeface="Calibri"/>
              </a:rPr>
              <a:t> Professionnelle</a:t>
            </a:r>
            <a:endParaRPr/>
          </a:p>
        </p:txBody>
      </p:sp>
      <p:sp>
        <p:nvSpPr>
          <p:cNvPr id="492" name="CustomShape 5"/>
          <p:cNvSpPr/>
          <p:nvPr/>
        </p:nvSpPr>
        <p:spPr>
          <a:xfrm>
            <a:off x="3127320" y="5159879"/>
            <a:ext cx="2999880" cy="393480"/>
          </a:xfrm>
          <a:prstGeom prst="rect">
            <a:avLst/>
          </a:prstGeom>
          <a:noFill/>
          <a:ln>
            <a:noFill/>
          </a:ln>
        </p:spPr>
        <p:txBody>
          <a:bodyPr lIns="90000" tIns="45000" rIns="90000" bIns="45000"/>
          <a:lstStyle/>
          <a:p>
            <a:pPr algn="ctr">
              <a:lnSpc>
                <a:spcPct val="100000"/>
              </a:lnSpc>
            </a:pPr>
            <a:r>
              <a:rPr lang="fr-FR" sz="2000" i="1" dirty="0">
                <a:solidFill>
                  <a:srgbClr val="000000"/>
                </a:solidFill>
                <a:latin typeface="Calibri"/>
              </a:rPr>
              <a:t>Procédure passerelle</a:t>
            </a:r>
            <a:endParaRPr dirty="0"/>
          </a:p>
        </p:txBody>
      </p:sp>
      <p:sp>
        <p:nvSpPr>
          <p:cNvPr id="494" name="CustomShape 7"/>
          <p:cNvSpPr/>
          <p:nvPr/>
        </p:nvSpPr>
        <p:spPr>
          <a:xfrm>
            <a:off x="233280" y="1704960"/>
            <a:ext cx="8728920" cy="469440"/>
          </a:xfrm>
          <a:prstGeom prst="rect">
            <a:avLst/>
          </a:prstGeom>
          <a:noFill/>
          <a:ln>
            <a:noFill/>
          </a:ln>
        </p:spPr>
        <p:txBody>
          <a:bodyPr lIns="90000" tIns="45000" rIns="90000" bIns="45000"/>
          <a:lstStyle/>
          <a:p>
            <a:pPr algn="ctr">
              <a:lnSpc>
                <a:spcPct val="100000"/>
              </a:lnSpc>
            </a:pPr>
            <a:r>
              <a:rPr lang="fr-FR" sz="2800" b="1" dirty="0">
                <a:solidFill>
                  <a:srgbClr val="C00000"/>
                </a:solidFill>
                <a:latin typeface="Calibri"/>
              </a:rPr>
              <a:t>Comment entrer en baccalauréat professionnel ?</a:t>
            </a:r>
            <a:endParaRPr dirty="0"/>
          </a:p>
        </p:txBody>
      </p:sp>
      <p:sp>
        <p:nvSpPr>
          <p:cNvPr id="495" name="CustomShape 8"/>
          <p:cNvSpPr/>
          <p:nvPr/>
        </p:nvSpPr>
        <p:spPr>
          <a:xfrm rot="16200000" flipH="1">
            <a:off x="4075245" y="4258405"/>
            <a:ext cx="1077840" cy="106560"/>
          </a:xfrm>
          <a:prstGeom prst="leftArrow">
            <a:avLst>
              <a:gd name="adj1" fmla="val 50000"/>
              <a:gd name="adj2" fmla="val 75104"/>
            </a:avLst>
          </a:prstGeom>
          <a:solidFill>
            <a:srgbClr val="404040"/>
          </a:solidFill>
          <a:ln>
            <a:noFill/>
          </a:ln>
        </p:spPr>
      </p:sp>
      <p:sp>
        <p:nvSpPr>
          <p:cNvPr id="498" name="CustomShape 11"/>
          <p:cNvSpPr/>
          <p:nvPr/>
        </p:nvSpPr>
        <p:spPr>
          <a:xfrm>
            <a:off x="3824280" y="5784480"/>
            <a:ext cx="1548720" cy="594720"/>
          </a:xfrm>
          <a:prstGeom prst="rect">
            <a:avLst/>
          </a:prstGeom>
          <a:solidFill>
            <a:srgbClr val="860000"/>
          </a:solidFill>
          <a:ln>
            <a:noFill/>
          </a:ln>
        </p:spPr>
      </p:sp>
      <p:sp>
        <p:nvSpPr>
          <p:cNvPr id="499" name="CustomShape 12"/>
          <p:cNvSpPr/>
          <p:nvPr/>
        </p:nvSpPr>
        <p:spPr>
          <a:xfrm>
            <a:off x="4163400" y="5852160"/>
            <a:ext cx="927720" cy="454320"/>
          </a:xfrm>
          <a:prstGeom prst="rect">
            <a:avLst/>
          </a:prstGeom>
          <a:noFill/>
          <a:ln>
            <a:noFill/>
          </a:ln>
        </p:spPr>
        <p:txBody>
          <a:bodyPr wrap="none" lIns="90000" tIns="45000" rIns="90000" bIns="45000"/>
          <a:lstStyle/>
          <a:p>
            <a:pPr>
              <a:lnSpc>
                <a:spcPct val="100000"/>
              </a:lnSpc>
            </a:pPr>
            <a:r>
              <a:rPr lang="fr-FR" sz="2400" b="1">
                <a:solidFill>
                  <a:srgbClr val="FFFFFF"/>
                </a:solidFill>
                <a:latin typeface="Calibri"/>
              </a:rPr>
              <a:t>2</a:t>
            </a:r>
            <a:r>
              <a:rPr lang="fr-FR" sz="2400" b="1" baseline="30000">
                <a:solidFill>
                  <a:srgbClr val="FFFFFF"/>
                </a:solidFill>
                <a:latin typeface="Calibri"/>
              </a:rPr>
              <a:t>de</a:t>
            </a:r>
            <a:r>
              <a:rPr lang="fr-FR" sz="2400" b="1">
                <a:solidFill>
                  <a:srgbClr val="FFFFFF"/>
                </a:solidFill>
                <a:latin typeface="Calibri"/>
              </a:rPr>
              <a:t> GT</a:t>
            </a:r>
            <a:endParaRPr/>
          </a:p>
        </p:txBody>
      </p:sp>
      <p:sp>
        <p:nvSpPr>
          <p:cNvPr id="503" name="CustomShape 16"/>
          <p:cNvSpPr/>
          <p:nvPr/>
        </p:nvSpPr>
        <p:spPr>
          <a:xfrm>
            <a:off x="1402785" y="355383"/>
            <a:ext cx="6316200" cy="515160"/>
          </a:xfrm>
          <a:prstGeom prst="rect">
            <a:avLst/>
          </a:prstGeom>
          <a:solidFill>
            <a:srgbClr val="0070C0"/>
          </a:solidFill>
          <a:ln>
            <a:noFill/>
          </a:ln>
        </p:spPr>
        <p:txBody>
          <a:bodyPr lIns="90000" tIns="45000" rIns="90000" bIns="45000"/>
          <a:lstStyle/>
          <a:p>
            <a:pPr algn="ctr">
              <a:lnSpc>
                <a:spcPct val="100000"/>
              </a:lnSpc>
            </a:pPr>
            <a:r>
              <a:rPr lang="fr-FR" sz="2800" b="1">
                <a:solidFill>
                  <a:srgbClr val="FFFFFF"/>
                </a:solidFill>
                <a:latin typeface="Arial Black"/>
              </a:rPr>
              <a:t>L’ enseignement professionnel</a:t>
            </a:r>
            <a:endParaRPr/>
          </a:p>
        </p:txBody>
      </p:sp>
      <p:sp>
        <p:nvSpPr>
          <p:cNvPr id="18" name="ZoneTexte 17"/>
          <p:cNvSpPr txBox="1"/>
          <p:nvPr/>
        </p:nvSpPr>
        <p:spPr>
          <a:xfrm>
            <a:off x="0" y="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73018"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80804683"/>
      </p:ext>
    </p:extLst>
  </p:cSld>
  <p:clrMapOvr>
    <a:masterClrMapping/>
  </p:clrMapOvr>
  <p:transition spd="med">
    <p:wipe dir="u"/>
  </p:transition>
  <p:timing>
    <p:tnLst>
      <p:par>
        <p:cTn id="1" dur="indefinite" restart="never" nodeType="tmRoot">
          <p:childTnLst>
            <p:seq>
              <p:cTn id="2" nodeType="mainSeq">
                <p:childTnLst>
                  <p:par>
                    <p:cTn id="3" fill="freeze">
                      <p:stCondLst>
                        <p:cond delay="indefinite"/>
                        <p:cond evt="onBegin" delay="0">
                          <p:tn val="2"/>
                        </p:cond>
                      </p:stCondLst>
                      <p:childTnLst>
                        <p:par>
                          <p:cTn id="4" fill="freeze">
                            <p:stCondLst>
                              <p:cond delay="0"/>
                            </p:stCondLst>
                            <p:childTnLst>
                              <p:par>
                                <p:cTn id="5" presetID="22" presetClass="entr" presetSubtype="4" fill="hold" nodeType="withEffect">
                                  <p:stCondLst>
                                    <p:cond delay="0"/>
                                  </p:stCondLst>
                                  <p:childTnLst>
                                    <p:set>
                                      <p:cBhvr>
                                        <p:cTn id="6" dur="1" fill="hold">
                                          <p:stCondLst>
                                            <p:cond delay="0"/>
                                          </p:stCondLst>
                                        </p:cTn>
                                        <p:tgtEl>
                                          <p:spTgt spid="495"/>
                                        </p:tgtEl>
                                        <p:attrNameLst>
                                          <p:attrName>style.visibility</p:attrName>
                                        </p:attrNameLst>
                                      </p:cBhvr>
                                      <p:to>
                                        <p:strVal val="visible"/>
                                      </p:to>
                                    </p:set>
                                    <p:animEffect transition="out" filter="wipe(down)">
                                      <p:cBhvr additive="repl">
                                        <p:cTn id="7" dur="500"/>
                                        <p:tgtEl>
                                          <p:spTgt spid="495"/>
                                        </p:tgtEl>
                                      </p:cBhvr>
                                    </p:animEffect>
                                  </p:childTnLst>
                                </p:cTn>
                              </p:par>
                            </p:childTnLst>
                          </p:cTn>
                        </p:par>
                        <p:par>
                          <p:cTn id="8" fill="freeze">
                            <p:stCondLst>
                              <p:cond delay="500"/>
                            </p:stCondLst>
                            <p:childTnLst>
                              <p:par>
                                <p:cTn id="9" presetID="1" presetClass="entr" fill="hold" nodeType="afterEffect">
                                  <p:stCondLst>
                                    <p:cond delay="0"/>
                                  </p:stCondLst>
                                  <p:childTnLst>
                                    <p:set>
                                      <p:cBhvr>
                                        <p:cTn id="10" dur="1" fill="hold">
                                          <p:stCondLst>
                                            <p:cond delay="0"/>
                                          </p:stCondLst>
                                        </p:cTn>
                                        <p:tgtEl>
                                          <p:spTgt spid="488"/>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489"/>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491"/>
                                        </p:tgtEl>
                                        <p:attrNameLst>
                                          <p:attrName>style.visibility</p:attrName>
                                        </p:attrNameLst>
                                      </p:cBhvr>
                                      <p:to>
                                        <p:strVal val="visible"/>
                                      </p:to>
                                    </p:set>
                                  </p:childTnLst>
                                </p:cTn>
                              </p:par>
                            </p:childTnLst>
                          </p:cTn>
                        </p:par>
                      </p:childTnLst>
                    </p:cTn>
                  </p:par>
                  <p:par>
                    <p:cTn id="15" fill="freeze">
                      <p:stCondLst>
                        <p:cond delay="indefinite"/>
                      </p:stCondLst>
                      <p:childTnLst>
                        <p:par>
                          <p:cTn id="16" fill="freeze">
                            <p:stCondLst>
                              <p:cond delay="0"/>
                            </p:stCondLst>
                            <p:childTnLst>
                              <p:par>
                                <p:cTn id="17" presetID="1" presetClass="entr" fill="hold" nodeType="clickEffect">
                                  <p:stCondLst>
                                    <p:cond delay="0"/>
                                  </p:stCondLst>
                                  <p:childTnLst>
                                    <p:set>
                                      <p:cBhvr>
                                        <p:cTn id="18" dur="1" fill="hold">
                                          <p:stCondLst>
                                            <p:cond delay="0"/>
                                          </p:stCondLst>
                                        </p:cTn>
                                        <p:tgtEl>
                                          <p:spTgt spid="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ustomShape 1"/>
          <p:cNvSpPr/>
          <p:nvPr/>
        </p:nvSpPr>
        <p:spPr>
          <a:xfrm>
            <a:off x="107640" y="1008720"/>
            <a:ext cx="8881920" cy="820080"/>
          </a:xfrm>
          <a:prstGeom prst="rect">
            <a:avLst/>
          </a:prstGeom>
          <a:noFill/>
          <a:ln>
            <a:noFill/>
          </a:ln>
        </p:spPr>
        <p:txBody>
          <a:bodyPr lIns="90000" tIns="45000" rIns="90000" bIns="45000"/>
          <a:lstStyle/>
          <a:p>
            <a:pPr algn="ctr">
              <a:lnSpc>
                <a:spcPct val="100000"/>
              </a:lnSpc>
            </a:pPr>
            <a:r>
              <a:rPr lang="fr-FR" sz="2400" b="1" i="1" dirty="0">
                <a:solidFill>
                  <a:srgbClr val="C00000"/>
                </a:solidFill>
                <a:latin typeface="Calibri"/>
              </a:rPr>
              <a:t>Faire le bon choix d’orientation suppose que l’on ait vraiment réfléchi sur soi et que l’on se soit bien informé…</a:t>
            </a:r>
            <a:endParaRPr dirty="0"/>
          </a:p>
        </p:txBody>
      </p:sp>
      <p:sp>
        <p:nvSpPr>
          <p:cNvPr id="39" name="CustomShape 2"/>
          <p:cNvSpPr/>
          <p:nvPr/>
        </p:nvSpPr>
        <p:spPr>
          <a:xfrm rot="16200000">
            <a:off x="1568880" y="4421520"/>
            <a:ext cx="861480" cy="285120"/>
          </a:xfrm>
          <a:prstGeom prst="leftArrow">
            <a:avLst>
              <a:gd name="adj1" fmla="val 50000"/>
              <a:gd name="adj2" fmla="val 75138"/>
            </a:avLst>
          </a:prstGeom>
          <a:solidFill>
            <a:srgbClr val="404040"/>
          </a:solidFill>
          <a:ln>
            <a:noFill/>
          </a:ln>
        </p:spPr>
      </p:sp>
      <p:sp>
        <p:nvSpPr>
          <p:cNvPr id="40" name="CustomShape 3"/>
          <p:cNvSpPr/>
          <p:nvPr/>
        </p:nvSpPr>
        <p:spPr>
          <a:xfrm rot="1914000">
            <a:off x="776160" y="3077640"/>
            <a:ext cx="861480" cy="285120"/>
          </a:xfrm>
          <a:prstGeom prst="leftArrow">
            <a:avLst>
              <a:gd name="adj1" fmla="val 50000"/>
              <a:gd name="adj2" fmla="val 75138"/>
            </a:avLst>
          </a:prstGeom>
          <a:solidFill>
            <a:srgbClr val="404040"/>
          </a:solidFill>
          <a:ln>
            <a:noFill/>
          </a:ln>
        </p:spPr>
      </p:sp>
      <p:sp>
        <p:nvSpPr>
          <p:cNvPr id="41" name="CustomShape 4"/>
          <p:cNvSpPr/>
          <p:nvPr/>
        </p:nvSpPr>
        <p:spPr>
          <a:xfrm rot="9120000">
            <a:off x="2439360" y="3071520"/>
            <a:ext cx="861480" cy="285120"/>
          </a:xfrm>
          <a:prstGeom prst="leftArrow">
            <a:avLst>
              <a:gd name="adj1" fmla="val 50000"/>
              <a:gd name="adj2" fmla="val 75138"/>
            </a:avLst>
          </a:prstGeom>
          <a:solidFill>
            <a:srgbClr val="404040"/>
          </a:solidFill>
          <a:ln>
            <a:noFill/>
          </a:ln>
        </p:spPr>
      </p:sp>
      <p:sp>
        <p:nvSpPr>
          <p:cNvPr id="42" name="CustomShape 5"/>
          <p:cNvSpPr/>
          <p:nvPr/>
        </p:nvSpPr>
        <p:spPr>
          <a:xfrm rot="9037200">
            <a:off x="6933960" y="3628440"/>
            <a:ext cx="861480" cy="286920"/>
          </a:xfrm>
          <a:prstGeom prst="leftArrow">
            <a:avLst>
              <a:gd name="adj1" fmla="val 50000"/>
              <a:gd name="adj2" fmla="val 74725"/>
            </a:avLst>
          </a:prstGeom>
          <a:solidFill>
            <a:srgbClr val="404040"/>
          </a:solidFill>
          <a:ln>
            <a:noFill/>
          </a:ln>
        </p:spPr>
      </p:sp>
      <p:sp>
        <p:nvSpPr>
          <p:cNvPr id="43" name="CustomShape 6"/>
          <p:cNvSpPr/>
          <p:nvPr/>
        </p:nvSpPr>
        <p:spPr>
          <a:xfrm rot="1752600">
            <a:off x="5382720" y="3626280"/>
            <a:ext cx="861480" cy="283680"/>
          </a:xfrm>
          <a:prstGeom prst="leftArrow">
            <a:avLst>
              <a:gd name="adj1" fmla="val 50000"/>
              <a:gd name="adj2" fmla="val 75556"/>
            </a:avLst>
          </a:prstGeom>
          <a:solidFill>
            <a:srgbClr val="404040"/>
          </a:solidFill>
          <a:ln>
            <a:noFill/>
          </a:ln>
        </p:spPr>
      </p:sp>
      <p:sp>
        <p:nvSpPr>
          <p:cNvPr id="44" name="CustomShape 7"/>
          <p:cNvSpPr/>
          <p:nvPr/>
        </p:nvSpPr>
        <p:spPr>
          <a:xfrm rot="16200000">
            <a:off x="6174000" y="4899240"/>
            <a:ext cx="861480" cy="285120"/>
          </a:xfrm>
          <a:prstGeom prst="leftArrow">
            <a:avLst>
              <a:gd name="adj1" fmla="val 50000"/>
              <a:gd name="adj2" fmla="val 75138"/>
            </a:avLst>
          </a:prstGeom>
          <a:solidFill>
            <a:srgbClr val="404040"/>
          </a:solidFill>
          <a:ln>
            <a:noFill/>
          </a:ln>
        </p:spPr>
      </p:sp>
      <p:sp>
        <p:nvSpPr>
          <p:cNvPr id="45" name="CustomShape 8"/>
          <p:cNvSpPr/>
          <p:nvPr/>
        </p:nvSpPr>
        <p:spPr>
          <a:xfrm>
            <a:off x="274320" y="4933080"/>
            <a:ext cx="3430080" cy="789120"/>
          </a:xfrm>
          <a:prstGeom prst="rect">
            <a:avLst/>
          </a:prstGeom>
          <a:noFill/>
          <a:ln>
            <a:noFill/>
          </a:ln>
        </p:spPr>
        <p:txBody>
          <a:bodyPr lIns="90000" tIns="45000" rIns="90000" bIns="45000"/>
          <a:lstStyle/>
          <a:p>
            <a:r>
              <a:rPr lang="fr-FR" b="1" i="1">
                <a:solidFill>
                  <a:srgbClr val="404040"/>
                </a:solidFill>
                <a:latin typeface="Calibri"/>
              </a:rPr>
              <a:t>Ses qualités</a:t>
            </a:r>
            <a:endParaRPr/>
          </a:p>
          <a:p>
            <a:r>
              <a:rPr lang="fr-FR" sz="1400" i="1">
                <a:solidFill>
                  <a:srgbClr val="404040"/>
                </a:solidFill>
                <a:latin typeface="Calibri"/>
              </a:rPr>
              <a:t>(en cours et en dehors</a:t>
            </a:r>
            <a:endParaRPr/>
          </a:p>
          <a:p>
            <a:pPr algn="ctr">
              <a:lnSpc>
                <a:spcPct val="100000"/>
              </a:lnSpc>
            </a:pPr>
            <a:r>
              <a:rPr lang="fr-FR" sz="1400" i="1">
                <a:solidFill>
                  <a:srgbClr val="404040"/>
                </a:solidFill>
                <a:latin typeface="Calibri"/>
              </a:rPr>
              <a:t> du contexte scolaire)</a:t>
            </a:r>
            <a:endParaRPr/>
          </a:p>
        </p:txBody>
      </p:sp>
      <p:sp>
        <p:nvSpPr>
          <p:cNvPr id="46" name="CustomShape 9"/>
          <p:cNvSpPr/>
          <p:nvPr/>
        </p:nvSpPr>
        <p:spPr>
          <a:xfrm>
            <a:off x="2144520" y="2133000"/>
            <a:ext cx="2187000" cy="789120"/>
          </a:xfrm>
          <a:prstGeom prst="rect">
            <a:avLst/>
          </a:prstGeom>
          <a:noFill/>
          <a:ln>
            <a:noFill/>
          </a:ln>
        </p:spPr>
        <p:txBody>
          <a:bodyPr lIns="90000" tIns="45000" rIns="90000" bIns="45000"/>
          <a:lstStyle/>
          <a:p>
            <a:r>
              <a:rPr lang="fr-FR" b="1" i="1">
                <a:solidFill>
                  <a:srgbClr val="404040"/>
                </a:solidFill>
                <a:latin typeface="Calibri"/>
              </a:rPr>
              <a:t>Ses compétences</a:t>
            </a:r>
            <a:r>
              <a:rPr lang="fr-FR" i="1">
                <a:solidFill>
                  <a:srgbClr val="404040"/>
                </a:solidFill>
                <a:latin typeface="Calibri"/>
              </a:rPr>
              <a:t>  </a:t>
            </a:r>
            <a:endParaRPr/>
          </a:p>
          <a:p>
            <a:r>
              <a:rPr lang="fr-FR" sz="1400" i="1">
                <a:solidFill>
                  <a:srgbClr val="404040"/>
                </a:solidFill>
                <a:latin typeface="Calibri"/>
              </a:rPr>
              <a:t>(scolaires et</a:t>
            </a:r>
            <a:endParaRPr/>
          </a:p>
          <a:p>
            <a:pPr algn="ctr">
              <a:lnSpc>
                <a:spcPct val="100000"/>
              </a:lnSpc>
            </a:pPr>
            <a:r>
              <a:rPr lang="fr-FR" sz="1400" i="1">
                <a:solidFill>
                  <a:srgbClr val="404040"/>
                </a:solidFill>
                <a:latin typeface="Calibri"/>
              </a:rPr>
              <a:t> extra-scolaires)</a:t>
            </a:r>
            <a:endParaRPr/>
          </a:p>
        </p:txBody>
      </p:sp>
      <p:sp>
        <p:nvSpPr>
          <p:cNvPr id="47" name="CustomShape 10"/>
          <p:cNvSpPr/>
          <p:nvPr/>
        </p:nvSpPr>
        <p:spPr>
          <a:xfrm>
            <a:off x="6494400" y="2234520"/>
            <a:ext cx="2494800" cy="1185840"/>
          </a:xfrm>
          <a:prstGeom prst="rect">
            <a:avLst/>
          </a:prstGeom>
          <a:noFill/>
          <a:ln>
            <a:noFill/>
          </a:ln>
        </p:spPr>
        <p:txBody>
          <a:bodyPr lIns="90000" tIns="45000" rIns="90000" bIns="45000"/>
          <a:lstStyle/>
          <a:p>
            <a:pPr algn="ctr">
              <a:lnSpc>
                <a:spcPct val="100000"/>
              </a:lnSpc>
            </a:pPr>
            <a:r>
              <a:rPr lang="fr-FR" b="1" i="1">
                <a:solidFill>
                  <a:srgbClr val="404040"/>
                </a:solidFill>
                <a:latin typeface="Calibri"/>
              </a:rPr>
              <a:t>Exigences et prérequis pour la poursuite dans l’enseignement supérieur</a:t>
            </a:r>
            <a:endParaRPr/>
          </a:p>
        </p:txBody>
      </p:sp>
      <p:sp>
        <p:nvSpPr>
          <p:cNvPr id="48" name="Line 11"/>
          <p:cNvSpPr/>
          <p:nvPr/>
        </p:nvSpPr>
        <p:spPr>
          <a:xfrm>
            <a:off x="4365360" y="2338920"/>
            <a:ext cx="0" cy="3311640"/>
          </a:xfrm>
          <a:prstGeom prst="line">
            <a:avLst/>
          </a:prstGeom>
          <a:ln w="12600">
            <a:solidFill>
              <a:srgbClr val="333333"/>
            </a:solidFill>
            <a:round/>
          </a:ln>
        </p:spPr>
      </p:sp>
      <p:sp>
        <p:nvSpPr>
          <p:cNvPr id="49" name="CustomShape 12"/>
          <p:cNvSpPr/>
          <p:nvPr/>
        </p:nvSpPr>
        <p:spPr>
          <a:xfrm>
            <a:off x="4406040" y="2210760"/>
            <a:ext cx="2061720" cy="1185840"/>
          </a:xfrm>
          <a:prstGeom prst="rect">
            <a:avLst/>
          </a:prstGeom>
          <a:noFill/>
          <a:ln>
            <a:noFill/>
          </a:ln>
        </p:spPr>
        <p:txBody>
          <a:bodyPr lIns="90000" tIns="45000" rIns="90000" bIns="45000"/>
          <a:lstStyle/>
          <a:p>
            <a:pPr algn="ctr">
              <a:lnSpc>
                <a:spcPct val="100000"/>
              </a:lnSpc>
            </a:pPr>
            <a:r>
              <a:rPr lang="fr-FR" b="1" i="1">
                <a:solidFill>
                  <a:srgbClr val="404040"/>
                </a:solidFill>
                <a:latin typeface="Calibri"/>
              </a:rPr>
              <a:t>Nature et contenu des différentes disciplines de spécialité</a:t>
            </a:r>
            <a:endParaRPr/>
          </a:p>
        </p:txBody>
      </p:sp>
      <p:sp>
        <p:nvSpPr>
          <p:cNvPr id="50" name="CustomShape 13"/>
          <p:cNvSpPr/>
          <p:nvPr/>
        </p:nvSpPr>
        <p:spPr>
          <a:xfrm>
            <a:off x="4622400" y="5487840"/>
            <a:ext cx="3982320" cy="911520"/>
          </a:xfrm>
          <a:prstGeom prst="rect">
            <a:avLst/>
          </a:prstGeom>
          <a:noFill/>
          <a:ln>
            <a:noFill/>
          </a:ln>
        </p:spPr>
        <p:txBody>
          <a:bodyPr lIns="90000" tIns="45000" rIns="90000" bIns="45000"/>
          <a:lstStyle/>
          <a:p>
            <a:r>
              <a:rPr lang="fr-FR" b="1" i="1">
                <a:solidFill>
                  <a:srgbClr val="404040"/>
                </a:solidFill>
                <a:latin typeface="Calibri"/>
              </a:rPr>
              <a:t>Exigences </a:t>
            </a:r>
            <a:endParaRPr/>
          </a:p>
          <a:p>
            <a:r>
              <a:rPr lang="fr-FR" b="1" i="1">
                <a:solidFill>
                  <a:srgbClr val="404040"/>
                </a:solidFill>
                <a:latin typeface="Calibri"/>
              </a:rPr>
              <a:t>en termes d’intérêts, </a:t>
            </a:r>
            <a:endParaRPr/>
          </a:p>
          <a:p>
            <a:pPr algn="ctr">
              <a:lnSpc>
                <a:spcPct val="100000"/>
              </a:lnSpc>
            </a:pPr>
            <a:r>
              <a:rPr lang="fr-FR" b="1" i="1">
                <a:solidFill>
                  <a:srgbClr val="404040"/>
                </a:solidFill>
                <a:latin typeface="Calibri"/>
              </a:rPr>
              <a:t>d’aptitudes et de qualités personnelles</a:t>
            </a:r>
            <a:endParaRPr/>
          </a:p>
        </p:txBody>
      </p:sp>
      <p:sp>
        <p:nvSpPr>
          <p:cNvPr id="51" name="CustomShape 14"/>
          <p:cNvSpPr/>
          <p:nvPr/>
        </p:nvSpPr>
        <p:spPr>
          <a:xfrm>
            <a:off x="1208520" y="2907000"/>
            <a:ext cx="1582200" cy="1510560"/>
          </a:xfrm>
          <a:prstGeom prst="ellipse">
            <a:avLst/>
          </a:prstGeom>
          <a:solidFill>
            <a:schemeClr val="accent1"/>
          </a:solidFill>
          <a:ln>
            <a:noFill/>
          </a:ln>
        </p:spPr>
      </p:sp>
      <p:sp>
        <p:nvSpPr>
          <p:cNvPr id="52" name="CustomShape 15"/>
          <p:cNvSpPr/>
          <p:nvPr/>
        </p:nvSpPr>
        <p:spPr>
          <a:xfrm>
            <a:off x="1296360" y="3393360"/>
            <a:ext cx="1582200" cy="637200"/>
          </a:xfrm>
          <a:prstGeom prst="rect">
            <a:avLst/>
          </a:prstGeom>
          <a:noFill/>
          <a:ln>
            <a:noFill/>
          </a:ln>
        </p:spPr>
        <p:txBody>
          <a:bodyPr lIns="90000" tIns="45000" rIns="90000" bIns="45000"/>
          <a:lstStyle/>
          <a:p>
            <a:r>
              <a:rPr lang="fr-FR" b="1" i="1" dirty="0">
                <a:solidFill>
                  <a:srgbClr val="FFFFFF"/>
                </a:solidFill>
                <a:latin typeface="Calibri"/>
              </a:rPr>
              <a:t>Réflexion </a:t>
            </a:r>
            <a:endParaRPr dirty="0"/>
          </a:p>
          <a:p>
            <a:pPr algn="ctr">
              <a:lnSpc>
                <a:spcPct val="100000"/>
              </a:lnSpc>
            </a:pPr>
            <a:r>
              <a:rPr lang="fr-FR" b="1" i="1" dirty="0">
                <a:solidFill>
                  <a:srgbClr val="FFFFFF"/>
                </a:solidFill>
                <a:latin typeface="Calibri"/>
              </a:rPr>
              <a:t>sur soi</a:t>
            </a:r>
            <a:endParaRPr dirty="0"/>
          </a:p>
        </p:txBody>
      </p:sp>
      <p:sp>
        <p:nvSpPr>
          <p:cNvPr id="53" name="CustomShape 16"/>
          <p:cNvSpPr/>
          <p:nvPr/>
        </p:nvSpPr>
        <p:spPr>
          <a:xfrm>
            <a:off x="5815080" y="3457080"/>
            <a:ext cx="1557720" cy="1510560"/>
          </a:xfrm>
          <a:prstGeom prst="ellipse">
            <a:avLst/>
          </a:prstGeom>
          <a:solidFill>
            <a:schemeClr val="accent1"/>
          </a:solidFill>
          <a:ln>
            <a:noFill/>
          </a:ln>
        </p:spPr>
      </p:sp>
      <p:sp>
        <p:nvSpPr>
          <p:cNvPr id="54" name="CustomShape 17"/>
          <p:cNvSpPr/>
          <p:nvPr/>
        </p:nvSpPr>
        <p:spPr>
          <a:xfrm>
            <a:off x="5832360" y="4044240"/>
            <a:ext cx="1547280" cy="331920"/>
          </a:xfrm>
          <a:prstGeom prst="rect">
            <a:avLst/>
          </a:prstGeom>
          <a:noFill/>
          <a:ln>
            <a:noFill/>
          </a:ln>
        </p:spPr>
        <p:txBody>
          <a:bodyPr lIns="90000" tIns="45000" rIns="90000" bIns="45000"/>
          <a:lstStyle/>
          <a:p>
            <a:pPr algn="ctr">
              <a:lnSpc>
                <a:spcPct val="100000"/>
              </a:lnSpc>
            </a:pPr>
            <a:r>
              <a:rPr lang="fr-FR" sz="1600" b="1" i="1">
                <a:solidFill>
                  <a:srgbClr val="FFFFFF"/>
                </a:solidFill>
                <a:latin typeface="Calibri"/>
              </a:rPr>
              <a:t>Information</a:t>
            </a:r>
            <a:endParaRPr/>
          </a:p>
        </p:txBody>
      </p:sp>
      <p:sp>
        <p:nvSpPr>
          <p:cNvPr id="55" name="CustomShape 18"/>
          <p:cNvSpPr/>
          <p:nvPr/>
        </p:nvSpPr>
        <p:spPr>
          <a:xfrm>
            <a:off x="144000" y="2133000"/>
            <a:ext cx="1844640" cy="789120"/>
          </a:xfrm>
          <a:prstGeom prst="rect">
            <a:avLst/>
          </a:prstGeom>
          <a:noFill/>
          <a:ln>
            <a:noFill/>
          </a:ln>
        </p:spPr>
        <p:txBody>
          <a:bodyPr lIns="90000" tIns="45000" rIns="90000" bIns="45000"/>
          <a:lstStyle/>
          <a:p>
            <a:r>
              <a:rPr lang="fr-FR" b="1" i="1" dirty="0">
                <a:solidFill>
                  <a:srgbClr val="404040"/>
                </a:solidFill>
                <a:latin typeface="Calibri"/>
              </a:rPr>
              <a:t>       Ses intérêts</a:t>
            </a:r>
            <a:endParaRPr dirty="0"/>
          </a:p>
          <a:p>
            <a:r>
              <a:rPr lang="fr-FR" sz="1400" i="1" dirty="0">
                <a:solidFill>
                  <a:srgbClr val="404040"/>
                </a:solidFill>
                <a:latin typeface="Calibri"/>
              </a:rPr>
              <a:t>(scolaires et </a:t>
            </a:r>
            <a:endParaRPr dirty="0"/>
          </a:p>
          <a:p>
            <a:pPr algn="ctr">
              <a:lnSpc>
                <a:spcPct val="100000"/>
              </a:lnSpc>
            </a:pPr>
            <a:r>
              <a:rPr lang="fr-FR" sz="1400" i="1" dirty="0">
                <a:solidFill>
                  <a:srgbClr val="404040"/>
                </a:solidFill>
                <a:latin typeface="Calibri"/>
              </a:rPr>
              <a:t>extra-scolaires)</a:t>
            </a:r>
            <a:endParaRPr dirty="0"/>
          </a:p>
        </p:txBody>
      </p:sp>
      <p:sp>
        <p:nvSpPr>
          <p:cNvPr id="2" name="ZoneTexte 1"/>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687"/>
            <a:ext cx="1092662"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angle 2"/>
          <p:cNvSpPr/>
          <p:nvPr/>
        </p:nvSpPr>
        <p:spPr>
          <a:xfrm>
            <a:off x="-104833" y="762498"/>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10" presetClass="entr" fill="hold" nodeType="afterEffect">
                                  <p:stCondLst>
                                    <p:cond delay="500"/>
                                  </p:stCondLst>
                                  <p:childTnLst>
                                    <p:set>
                                      <p:cBhvr>
                                        <p:cTn id="6" dur="1" fill="hold">
                                          <p:stCondLst>
                                            <p:cond delay="0"/>
                                          </p:stCondLst>
                                        </p:cTn>
                                        <p:tgtEl>
                                          <p:spTgt spid="48"/>
                                        </p:tgtEl>
                                        <p:attrNameLst>
                                          <p:attrName>style.visibility</p:attrName>
                                        </p:attrNameLst>
                                      </p:cBhvr>
                                      <p:to>
                                        <p:strVal val="visible"/>
                                      </p:to>
                                    </p:set>
                                    <p:animEffect transition="in" filter="fade">
                                      <p:cBhvr additive="repl">
                                        <p:cTn id="7" dur="500"/>
                                        <p:tgtEl>
                                          <p:spTgt spid="48"/>
                                        </p:tgtEl>
                                      </p:cBhvr>
                                    </p:animEffect>
                                  </p:childTnLst>
                                </p:cTn>
                              </p:par>
                            </p:childTnLst>
                          </p:cTn>
                        </p:par>
                      </p:childTnLst>
                    </p:cTn>
                  </p:par>
                  <p:par>
                    <p:cTn id="8" fill="freeze">
                      <p:stCondLst>
                        <p:cond delay="indefinite"/>
                      </p:stCondLst>
                      <p:childTnLst>
                        <p:par>
                          <p:cTn id="9" fill="freeze">
                            <p:stCondLst>
                              <p:cond delay="0"/>
                            </p:stCondLst>
                            <p:childTnLst>
                              <p:par>
                                <p:cTn id="10" presetID="53" presetClass="entr" presetSubtype="16"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str">
                                      <p:cBhvr additive="repl">
                                        <p:cTn id="12" dur="500" fill="hold"/>
                                        <p:tgtEl>
                                          <p:spTgt spid="51"/>
                                        </p:tgtEl>
                                      </p:cBhvr>
                                      <p:tavLst>
                                        <p:tav tm="100000">
                                          <p:val>
                                            <p:strVal val="width"/>
                                          </p:val>
                                        </p:tav>
                                      </p:tavLst>
                                    </p:anim>
                                    <p:anim calcmode="lin" valueType="str">
                                      <p:cBhvr additive="repl">
                                        <p:cTn id="13" dur="500" fill="hold"/>
                                        <p:tgtEl>
                                          <p:spTgt spid="51"/>
                                        </p:tgtEl>
                                      </p:cBhvr>
                                      <p:tavLst>
                                        <p:tav tm="100000">
                                          <p:val>
                                            <p:strVal val="height"/>
                                          </p:val>
                                        </p:tav>
                                      </p:tavLst>
                                    </p:anim>
                                    <p:animEffect transition="in" filter="fade">
                                      <p:cBhvr additive="repl">
                                        <p:cTn id="14" dur="500"/>
                                        <p:tgtEl>
                                          <p:spTgt spid="51"/>
                                        </p:tgtEl>
                                      </p:cBhvr>
                                    </p:animEffect>
                                  </p:childTnLst>
                                </p:cTn>
                              </p:par>
                              <p:par>
                                <p:cTn id="15" presetID="5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str">
                                      <p:cBhvr additive="repl">
                                        <p:cTn id="17" dur="500" fill="hold"/>
                                        <p:tgtEl>
                                          <p:spTgt spid="52"/>
                                        </p:tgtEl>
                                      </p:cBhvr>
                                      <p:tavLst>
                                        <p:tav tm="100000">
                                          <p:val>
                                            <p:strVal val="width"/>
                                          </p:val>
                                        </p:tav>
                                      </p:tavLst>
                                    </p:anim>
                                    <p:anim calcmode="lin" valueType="str">
                                      <p:cBhvr additive="repl">
                                        <p:cTn id="18" dur="500" fill="hold"/>
                                        <p:tgtEl>
                                          <p:spTgt spid="52"/>
                                        </p:tgtEl>
                                      </p:cBhvr>
                                      <p:tavLst>
                                        <p:tav tm="100000">
                                          <p:val>
                                            <p:strVal val="height"/>
                                          </p:val>
                                        </p:tav>
                                      </p:tavLst>
                                    </p:anim>
                                    <p:animEffect transition="in" filter="fade">
                                      <p:cBhvr additive="repl">
                                        <p:cTn id="19" dur="500"/>
                                        <p:tgtEl>
                                          <p:spTgt spid="52"/>
                                        </p:tgtEl>
                                      </p:cBhvr>
                                    </p:animEffect>
                                  </p:childTnLst>
                                </p:cTn>
                              </p:par>
                            </p:childTnLst>
                          </p:cTn>
                        </p:par>
                      </p:childTnLst>
                    </p:cTn>
                  </p:par>
                  <p:par>
                    <p:cTn id="20" fill="freeze">
                      <p:stCondLst>
                        <p:cond delay="indefinite"/>
                      </p:stCondLst>
                      <p:childTnLst>
                        <p:par>
                          <p:cTn id="21" fill="freeze">
                            <p:stCondLst>
                              <p:cond delay="0"/>
                            </p:stCondLst>
                            <p:childTnLst>
                              <p:par>
                                <p:cTn id="22" presetID="53" presetClass="entr" presetSubtype="16"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str">
                                      <p:cBhvr additive="repl">
                                        <p:cTn id="24" dur="500" fill="hold"/>
                                        <p:tgtEl>
                                          <p:spTgt spid="40"/>
                                        </p:tgtEl>
                                      </p:cBhvr>
                                      <p:tavLst>
                                        <p:tav tm="100000">
                                          <p:val>
                                            <p:strVal val="width"/>
                                          </p:val>
                                        </p:tav>
                                      </p:tavLst>
                                    </p:anim>
                                    <p:anim calcmode="lin" valueType="str">
                                      <p:cBhvr additive="repl">
                                        <p:cTn id="25" dur="500" fill="hold"/>
                                        <p:tgtEl>
                                          <p:spTgt spid="40"/>
                                        </p:tgtEl>
                                      </p:cBhvr>
                                      <p:tavLst>
                                        <p:tav tm="100000">
                                          <p:val>
                                            <p:strVal val="height"/>
                                          </p:val>
                                        </p:tav>
                                      </p:tavLst>
                                    </p:anim>
                                    <p:animEffect transition="in" filter="fade">
                                      <p:cBhvr additive="repl">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str">
                                      <p:cBhvr additive="repl">
                                        <p:cTn id="29" dur="500" fill="hold"/>
                                        <p:tgtEl>
                                          <p:spTgt spid="55"/>
                                        </p:tgtEl>
                                      </p:cBhvr>
                                      <p:tavLst>
                                        <p:tav tm="100000">
                                          <p:val>
                                            <p:strVal val="width"/>
                                          </p:val>
                                        </p:tav>
                                      </p:tavLst>
                                    </p:anim>
                                    <p:anim calcmode="lin" valueType="str">
                                      <p:cBhvr additive="repl">
                                        <p:cTn id="30" dur="500" fill="hold"/>
                                        <p:tgtEl>
                                          <p:spTgt spid="55"/>
                                        </p:tgtEl>
                                      </p:cBhvr>
                                      <p:tavLst>
                                        <p:tav tm="100000">
                                          <p:val>
                                            <p:strVal val="height"/>
                                          </p:val>
                                        </p:tav>
                                      </p:tavLst>
                                    </p:anim>
                                    <p:animEffect transition="in" filter="fade">
                                      <p:cBhvr additive="repl">
                                        <p:cTn id="31" dur="500"/>
                                        <p:tgtEl>
                                          <p:spTgt spid="55"/>
                                        </p:tgtEl>
                                      </p:cBhvr>
                                    </p:animEffect>
                                  </p:childTnLst>
                                </p:cTn>
                              </p:par>
                              <p:par>
                                <p:cTn id="32" presetID="53" presetClass="entr" presetSubtype="16" fill="hold" nodeType="with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str">
                                      <p:cBhvr additive="repl">
                                        <p:cTn id="34" dur="500" fill="hold"/>
                                        <p:tgtEl>
                                          <p:spTgt spid="41"/>
                                        </p:tgtEl>
                                      </p:cBhvr>
                                      <p:tavLst>
                                        <p:tav tm="100000">
                                          <p:val>
                                            <p:strVal val="width"/>
                                          </p:val>
                                        </p:tav>
                                      </p:tavLst>
                                    </p:anim>
                                    <p:anim calcmode="lin" valueType="str">
                                      <p:cBhvr additive="repl">
                                        <p:cTn id="35" dur="500" fill="hold"/>
                                        <p:tgtEl>
                                          <p:spTgt spid="41"/>
                                        </p:tgtEl>
                                      </p:cBhvr>
                                      <p:tavLst>
                                        <p:tav tm="100000">
                                          <p:val>
                                            <p:strVal val="height"/>
                                          </p:val>
                                        </p:tav>
                                      </p:tavLst>
                                    </p:anim>
                                    <p:animEffect transition="in" filter="fade">
                                      <p:cBhvr additive="repl">
                                        <p:cTn id="36" dur="500"/>
                                        <p:tgtEl>
                                          <p:spTgt spid="41"/>
                                        </p:tgtEl>
                                      </p:cBhvr>
                                    </p:animEffect>
                                  </p:childTnLst>
                                </p:cTn>
                              </p:par>
                              <p:par>
                                <p:cTn id="37" presetID="53" presetClass="entr" presetSubtype="16"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str">
                                      <p:cBhvr additive="repl">
                                        <p:cTn id="39" dur="500" fill="hold"/>
                                        <p:tgtEl>
                                          <p:spTgt spid="46"/>
                                        </p:tgtEl>
                                      </p:cBhvr>
                                      <p:tavLst>
                                        <p:tav tm="100000">
                                          <p:val>
                                            <p:strVal val="width"/>
                                          </p:val>
                                        </p:tav>
                                      </p:tavLst>
                                    </p:anim>
                                    <p:anim calcmode="lin" valueType="str">
                                      <p:cBhvr additive="repl">
                                        <p:cTn id="40" dur="500" fill="hold"/>
                                        <p:tgtEl>
                                          <p:spTgt spid="46"/>
                                        </p:tgtEl>
                                      </p:cBhvr>
                                      <p:tavLst>
                                        <p:tav tm="100000">
                                          <p:val>
                                            <p:strVal val="height"/>
                                          </p:val>
                                        </p:tav>
                                      </p:tavLst>
                                    </p:anim>
                                    <p:animEffect transition="in" filter="fade">
                                      <p:cBhvr additive="repl">
                                        <p:cTn id="41" dur="500"/>
                                        <p:tgtEl>
                                          <p:spTgt spid="46"/>
                                        </p:tgtEl>
                                      </p:cBhvr>
                                    </p:animEffect>
                                  </p:childTnLst>
                                </p:cTn>
                              </p:par>
                              <p:par>
                                <p:cTn id="42" presetID="53" presetClass="entr" presetSubtype="16"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str">
                                      <p:cBhvr additive="repl">
                                        <p:cTn id="44" dur="500" fill="hold"/>
                                        <p:tgtEl>
                                          <p:spTgt spid="39"/>
                                        </p:tgtEl>
                                      </p:cBhvr>
                                      <p:tavLst>
                                        <p:tav tm="100000">
                                          <p:val>
                                            <p:strVal val="width"/>
                                          </p:val>
                                        </p:tav>
                                      </p:tavLst>
                                    </p:anim>
                                    <p:anim calcmode="lin" valueType="str">
                                      <p:cBhvr additive="repl">
                                        <p:cTn id="45" dur="500" fill="hold"/>
                                        <p:tgtEl>
                                          <p:spTgt spid="39"/>
                                        </p:tgtEl>
                                      </p:cBhvr>
                                      <p:tavLst>
                                        <p:tav tm="100000">
                                          <p:val>
                                            <p:strVal val="height"/>
                                          </p:val>
                                        </p:tav>
                                      </p:tavLst>
                                    </p:anim>
                                    <p:animEffect transition="in" filter="fade">
                                      <p:cBhvr additive="repl">
                                        <p:cTn id="46" dur="500"/>
                                        <p:tgtEl>
                                          <p:spTgt spid="39"/>
                                        </p:tgtEl>
                                      </p:cBhvr>
                                    </p:animEffect>
                                  </p:childTnLst>
                                </p:cTn>
                              </p:par>
                              <p:par>
                                <p:cTn id="47" presetID="53" presetClass="entr" presetSubtype="16" fill="hold"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str">
                                      <p:cBhvr additive="repl">
                                        <p:cTn id="49" dur="500" fill="hold"/>
                                        <p:tgtEl>
                                          <p:spTgt spid="45"/>
                                        </p:tgtEl>
                                      </p:cBhvr>
                                      <p:tavLst>
                                        <p:tav tm="100000">
                                          <p:val>
                                            <p:strVal val="width"/>
                                          </p:val>
                                        </p:tav>
                                      </p:tavLst>
                                    </p:anim>
                                    <p:anim calcmode="lin" valueType="str">
                                      <p:cBhvr additive="repl">
                                        <p:cTn id="50" dur="500" fill="hold"/>
                                        <p:tgtEl>
                                          <p:spTgt spid="45"/>
                                        </p:tgtEl>
                                      </p:cBhvr>
                                      <p:tavLst>
                                        <p:tav tm="100000">
                                          <p:val>
                                            <p:strVal val="height"/>
                                          </p:val>
                                        </p:tav>
                                      </p:tavLst>
                                    </p:anim>
                                    <p:animEffect transition="in" filter="fade">
                                      <p:cBhvr additive="repl">
                                        <p:cTn id="51" dur="500"/>
                                        <p:tgtEl>
                                          <p:spTgt spid="45"/>
                                        </p:tgtEl>
                                      </p:cBhvr>
                                    </p:animEffect>
                                  </p:childTnLst>
                                </p:cTn>
                              </p:par>
                            </p:childTnLst>
                          </p:cTn>
                        </p:par>
                      </p:childTnLst>
                    </p:cTn>
                  </p:par>
                  <p:par>
                    <p:cTn id="52" fill="freeze">
                      <p:stCondLst>
                        <p:cond delay="indefinite"/>
                      </p:stCondLst>
                      <p:childTnLst>
                        <p:par>
                          <p:cTn id="53" fill="freeze">
                            <p:stCondLst>
                              <p:cond delay="0"/>
                            </p:stCondLst>
                            <p:childTnLst>
                              <p:par>
                                <p:cTn id="54" presetID="53" presetClass="entr" presetSubtype="16" fill="hold" nodeType="click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str">
                                      <p:cBhvr additive="repl">
                                        <p:cTn id="56" dur="500" fill="hold"/>
                                        <p:tgtEl>
                                          <p:spTgt spid="53"/>
                                        </p:tgtEl>
                                      </p:cBhvr>
                                      <p:tavLst>
                                        <p:tav tm="100000">
                                          <p:val>
                                            <p:strVal val="width"/>
                                          </p:val>
                                        </p:tav>
                                      </p:tavLst>
                                    </p:anim>
                                    <p:anim calcmode="lin" valueType="str">
                                      <p:cBhvr additive="repl">
                                        <p:cTn id="57" dur="500" fill="hold"/>
                                        <p:tgtEl>
                                          <p:spTgt spid="53"/>
                                        </p:tgtEl>
                                      </p:cBhvr>
                                      <p:tavLst>
                                        <p:tav tm="100000">
                                          <p:val>
                                            <p:strVal val="height"/>
                                          </p:val>
                                        </p:tav>
                                      </p:tavLst>
                                    </p:anim>
                                    <p:animEffect transition="in" filter="fade">
                                      <p:cBhvr additive="repl">
                                        <p:cTn id="58" dur="500"/>
                                        <p:tgtEl>
                                          <p:spTgt spid="53"/>
                                        </p:tgtEl>
                                      </p:cBhvr>
                                    </p:animEffect>
                                  </p:childTnLst>
                                </p:cTn>
                              </p:par>
                            </p:childTnLst>
                          </p:cTn>
                        </p:par>
                      </p:childTnLst>
                    </p:cTn>
                  </p:par>
                  <p:par>
                    <p:cTn id="59" fill="freeze">
                      <p:stCondLst>
                        <p:cond delay="indefinite"/>
                      </p:stCondLst>
                      <p:childTnLst>
                        <p:par>
                          <p:cTn id="60" fill="freeze">
                            <p:stCondLst>
                              <p:cond delay="0"/>
                            </p:stCondLst>
                            <p:childTnLst>
                              <p:par>
                                <p:cTn id="61" presetID="53" presetClass="entr" presetSubtype="16" fill="hold" nodeType="click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str">
                                      <p:cBhvr additive="repl">
                                        <p:cTn id="63" dur="500" fill="hold"/>
                                        <p:tgtEl>
                                          <p:spTgt spid="54"/>
                                        </p:tgtEl>
                                      </p:cBhvr>
                                      <p:tavLst>
                                        <p:tav tm="100000">
                                          <p:val>
                                            <p:strVal val="width"/>
                                          </p:val>
                                        </p:tav>
                                      </p:tavLst>
                                    </p:anim>
                                    <p:anim calcmode="lin" valueType="str">
                                      <p:cBhvr additive="repl">
                                        <p:cTn id="64" dur="500" fill="hold"/>
                                        <p:tgtEl>
                                          <p:spTgt spid="54"/>
                                        </p:tgtEl>
                                      </p:cBhvr>
                                      <p:tavLst>
                                        <p:tav tm="100000">
                                          <p:val>
                                            <p:strVal val="height"/>
                                          </p:val>
                                        </p:tav>
                                      </p:tavLst>
                                    </p:anim>
                                    <p:animEffect transition="in" filter="fade">
                                      <p:cBhvr additive="repl">
                                        <p:cTn id="65" dur="500"/>
                                        <p:tgtEl>
                                          <p:spTgt spid="54"/>
                                        </p:tgtEl>
                                      </p:cBhvr>
                                    </p:animEffect>
                                  </p:childTnLst>
                                </p:cTn>
                              </p:par>
                              <p:par>
                                <p:cTn id="66" presetID="53" presetClass="entr" presetSubtype="16" fill="hold"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str">
                                      <p:cBhvr additive="repl">
                                        <p:cTn id="68" dur="500" fill="hold"/>
                                        <p:tgtEl>
                                          <p:spTgt spid="43"/>
                                        </p:tgtEl>
                                      </p:cBhvr>
                                      <p:tavLst>
                                        <p:tav tm="100000">
                                          <p:val>
                                            <p:strVal val="width"/>
                                          </p:val>
                                        </p:tav>
                                      </p:tavLst>
                                    </p:anim>
                                    <p:anim calcmode="lin" valueType="str">
                                      <p:cBhvr additive="repl">
                                        <p:cTn id="69" dur="500" fill="hold"/>
                                        <p:tgtEl>
                                          <p:spTgt spid="43"/>
                                        </p:tgtEl>
                                      </p:cBhvr>
                                      <p:tavLst>
                                        <p:tav tm="100000">
                                          <p:val>
                                            <p:strVal val="height"/>
                                          </p:val>
                                        </p:tav>
                                      </p:tavLst>
                                    </p:anim>
                                    <p:animEffect transition="in" filter="fade">
                                      <p:cBhvr additive="repl">
                                        <p:cTn id="70" dur="500"/>
                                        <p:tgtEl>
                                          <p:spTgt spid="43"/>
                                        </p:tgtEl>
                                      </p:cBhvr>
                                    </p:animEffect>
                                  </p:childTnLst>
                                </p:cTn>
                              </p:par>
                              <p:par>
                                <p:cTn id="71" presetID="53" presetClass="entr" presetSubtype="16" fill="hold" nodeType="with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str">
                                      <p:cBhvr additive="repl">
                                        <p:cTn id="73" dur="500" fill="hold"/>
                                        <p:tgtEl>
                                          <p:spTgt spid="49"/>
                                        </p:tgtEl>
                                      </p:cBhvr>
                                      <p:tavLst>
                                        <p:tav tm="100000">
                                          <p:val>
                                            <p:strVal val="width"/>
                                          </p:val>
                                        </p:tav>
                                      </p:tavLst>
                                    </p:anim>
                                    <p:anim calcmode="lin" valueType="str">
                                      <p:cBhvr additive="repl">
                                        <p:cTn id="74" dur="500" fill="hold"/>
                                        <p:tgtEl>
                                          <p:spTgt spid="49"/>
                                        </p:tgtEl>
                                      </p:cBhvr>
                                      <p:tavLst>
                                        <p:tav tm="100000">
                                          <p:val>
                                            <p:strVal val="height"/>
                                          </p:val>
                                        </p:tav>
                                      </p:tavLst>
                                    </p:anim>
                                    <p:animEffect transition="in" filter="fade">
                                      <p:cBhvr additive="repl">
                                        <p:cTn id="75" dur="500"/>
                                        <p:tgtEl>
                                          <p:spTgt spid="49"/>
                                        </p:tgtEl>
                                      </p:cBhvr>
                                    </p:animEffect>
                                  </p:childTnLst>
                                </p:cTn>
                              </p:par>
                              <p:par>
                                <p:cTn id="76" presetID="53" presetClass="entr" presetSubtype="16" fill="hold"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str">
                                      <p:cBhvr additive="repl">
                                        <p:cTn id="78" dur="500" fill="hold"/>
                                        <p:tgtEl>
                                          <p:spTgt spid="42"/>
                                        </p:tgtEl>
                                      </p:cBhvr>
                                      <p:tavLst>
                                        <p:tav tm="100000">
                                          <p:val>
                                            <p:strVal val="width"/>
                                          </p:val>
                                        </p:tav>
                                      </p:tavLst>
                                    </p:anim>
                                    <p:anim calcmode="lin" valueType="str">
                                      <p:cBhvr additive="repl">
                                        <p:cTn id="79" dur="500" fill="hold"/>
                                        <p:tgtEl>
                                          <p:spTgt spid="42"/>
                                        </p:tgtEl>
                                      </p:cBhvr>
                                      <p:tavLst>
                                        <p:tav tm="100000">
                                          <p:val>
                                            <p:strVal val="height"/>
                                          </p:val>
                                        </p:tav>
                                      </p:tavLst>
                                    </p:anim>
                                    <p:animEffect transition="in" filter="fade">
                                      <p:cBhvr additive="repl">
                                        <p:cTn id="80" dur="500"/>
                                        <p:tgtEl>
                                          <p:spTgt spid="42"/>
                                        </p:tgtEl>
                                      </p:cBhvr>
                                    </p:animEffect>
                                  </p:childTnLst>
                                </p:cTn>
                              </p:par>
                              <p:par>
                                <p:cTn id="81" presetID="53" presetClass="entr" presetSubtype="16" fill="hold" nodeType="with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str">
                                      <p:cBhvr additive="repl">
                                        <p:cTn id="83" dur="500" fill="hold"/>
                                        <p:tgtEl>
                                          <p:spTgt spid="47"/>
                                        </p:tgtEl>
                                      </p:cBhvr>
                                      <p:tavLst>
                                        <p:tav tm="100000">
                                          <p:val>
                                            <p:strVal val="width"/>
                                          </p:val>
                                        </p:tav>
                                      </p:tavLst>
                                    </p:anim>
                                    <p:anim calcmode="lin" valueType="str">
                                      <p:cBhvr additive="repl">
                                        <p:cTn id="84" dur="500" fill="hold"/>
                                        <p:tgtEl>
                                          <p:spTgt spid="47"/>
                                        </p:tgtEl>
                                      </p:cBhvr>
                                      <p:tavLst>
                                        <p:tav tm="100000">
                                          <p:val>
                                            <p:strVal val="height"/>
                                          </p:val>
                                        </p:tav>
                                      </p:tavLst>
                                    </p:anim>
                                    <p:animEffect transition="in" filter="fade">
                                      <p:cBhvr additive="repl">
                                        <p:cTn id="85" dur="500"/>
                                        <p:tgtEl>
                                          <p:spTgt spid="47"/>
                                        </p:tgtEl>
                                      </p:cBhvr>
                                    </p:animEffect>
                                  </p:childTnLst>
                                </p:cTn>
                              </p:par>
                              <p:par>
                                <p:cTn id="86" presetID="53" presetClass="entr" presetSubtype="16" fill="hold"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str">
                                      <p:cBhvr additive="repl">
                                        <p:cTn id="88" dur="500" fill="hold"/>
                                        <p:tgtEl>
                                          <p:spTgt spid="44"/>
                                        </p:tgtEl>
                                      </p:cBhvr>
                                      <p:tavLst>
                                        <p:tav tm="100000">
                                          <p:val>
                                            <p:strVal val="width"/>
                                          </p:val>
                                        </p:tav>
                                      </p:tavLst>
                                    </p:anim>
                                    <p:anim calcmode="lin" valueType="str">
                                      <p:cBhvr additive="repl">
                                        <p:cTn id="89" dur="500" fill="hold"/>
                                        <p:tgtEl>
                                          <p:spTgt spid="44"/>
                                        </p:tgtEl>
                                      </p:cBhvr>
                                      <p:tavLst>
                                        <p:tav tm="100000">
                                          <p:val>
                                            <p:strVal val="height"/>
                                          </p:val>
                                        </p:tav>
                                      </p:tavLst>
                                    </p:anim>
                                    <p:animEffect transition="in" filter="fade">
                                      <p:cBhvr additive="repl">
                                        <p:cTn id="90" dur="500"/>
                                        <p:tgtEl>
                                          <p:spTgt spid="44"/>
                                        </p:tgtEl>
                                      </p:cBhvr>
                                    </p:animEffect>
                                  </p:childTnLst>
                                </p:cTn>
                              </p:par>
                              <p:par>
                                <p:cTn id="91" presetID="53" presetClass="entr" presetSubtype="16" fill="hold"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str">
                                      <p:cBhvr additive="repl">
                                        <p:cTn id="93" dur="500" fill="hold"/>
                                        <p:tgtEl>
                                          <p:spTgt spid="50"/>
                                        </p:tgtEl>
                                      </p:cBhvr>
                                      <p:tavLst>
                                        <p:tav tm="100000">
                                          <p:val>
                                            <p:strVal val="width"/>
                                          </p:val>
                                        </p:tav>
                                      </p:tavLst>
                                    </p:anim>
                                    <p:anim calcmode="lin" valueType="str">
                                      <p:cBhvr additive="repl">
                                        <p:cTn id="94" dur="500" fill="hold"/>
                                        <p:tgtEl>
                                          <p:spTgt spid="50"/>
                                        </p:tgtEl>
                                      </p:cBhvr>
                                      <p:tavLst>
                                        <p:tav tm="100000">
                                          <p:val>
                                            <p:strVal val="height"/>
                                          </p:val>
                                        </p:tav>
                                      </p:tavLst>
                                    </p:anim>
                                    <p:animEffect transition="in" filter="fade">
                                      <p:cBhvr additive="repl">
                                        <p:cTn id="9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Sous-titre 2"/>
          <p:cNvSpPr>
            <a:spLocks noGrp="1"/>
          </p:cNvSpPr>
          <p:nvPr>
            <p:ph type="subTitle"/>
          </p:nvPr>
        </p:nvSpPr>
        <p:spPr/>
        <p:txBody>
          <a:bodyPr/>
          <a:lstStyle/>
          <a:p>
            <a:pPr marL="0" indent="0" algn="ctr">
              <a:buNone/>
            </a:pPr>
            <a:r>
              <a:rPr lang="fr-FR" dirty="0" smtClean="0"/>
              <a:t>BONUS</a:t>
            </a:r>
            <a:endParaRPr lang="fr-FR" dirty="0"/>
          </a:p>
        </p:txBody>
      </p:sp>
    </p:spTree>
    <p:extLst>
      <p:ext uri="{BB962C8B-B14F-4D97-AF65-F5344CB8AC3E}">
        <p14:creationId xmlns:p14="http://schemas.microsoft.com/office/powerpoint/2010/main" val="1337816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CustomShape 1"/>
          <p:cNvSpPr/>
          <p:nvPr/>
        </p:nvSpPr>
        <p:spPr>
          <a:xfrm>
            <a:off x="1748880" y="618836"/>
            <a:ext cx="5236200" cy="498765"/>
          </a:xfrm>
          <a:prstGeom prst="rect">
            <a:avLst/>
          </a:prstGeom>
          <a:solidFill>
            <a:srgbClr val="FF9933"/>
          </a:solidFill>
          <a:ln>
            <a:noFill/>
          </a:ln>
        </p:spPr>
        <p:txBody>
          <a:bodyPr lIns="90000" tIns="45000" rIns="90000" bIns="45000"/>
          <a:lstStyle/>
          <a:p>
            <a:pPr algn="ctr">
              <a:lnSpc>
                <a:spcPct val="100000"/>
              </a:lnSpc>
            </a:pPr>
            <a:r>
              <a:rPr lang="fr-FR" sz="2800" b="1" dirty="0">
                <a:solidFill>
                  <a:srgbClr val="FFFFFF"/>
                </a:solidFill>
                <a:latin typeface="Arial Black"/>
              </a:rPr>
              <a:t>Baccalauréat</a:t>
            </a:r>
            <a:r>
              <a:rPr lang="fr-FR" sz="2400" b="1" dirty="0">
                <a:solidFill>
                  <a:srgbClr val="FFFFFF"/>
                </a:solidFill>
                <a:latin typeface="Arial Black"/>
              </a:rPr>
              <a:t> 2021</a:t>
            </a:r>
            <a:endParaRPr dirty="0"/>
          </a:p>
        </p:txBody>
      </p:sp>
      <p:sp>
        <p:nvSpPr>
          <p:cNvPr id="114" name="CustomShape 2"/>
          <p:cNvSpPr/>
          <p:nvPr/>
        </p:nvSpPr>
        <p:spPr>
          <a:xfrm>
            <a:off x="2713320" y="1239120"/>
            <a:ext cx="6105240" cy="393480"/>
          </a:xfrm>
          <a:prstGeom prst="rect">
            <a:avLst/>
          </a:prstGeom>
          <a:solidFill>
            <a:srgbClr val="F5C201"/>
          </a:solidFill>
          <a:ln w="25560">
            <a:solidFill>
              <a:srgbClr val="B58F00"/>
            </a:solidFill>
            <a:round/>
          </a:ln>
        </p:spPr>
        <p:txBody>
          <a:bodyPr lIns="90000" tIns="45000" rIns="90000" bIns="45000"/>
          <a:lstStyle/>
          <a:p>
            <a:pPr algn="ctr">
              <a:lnSpc>
                <a:spcPct val="100000"/>
              </a:lnSpc>
            </a:pPr>
            <a:r>
              <a:rPr lang="fr-FR" sz="2000" b="1">
                <a:solidFill>
                  <a:srgbClr val="FFFFFF"/>
                </a:solidFill>
                <a:latin typeface="Arial Black"/>
              </a:rPr>
              <a:t>Volume horaire de la voie générale</a:t>
            </a:r>
            <a:endParaRPr/>
          </a:p>
        </p:txBody>
      </p:sp>
      <p:graphicFrame>
        <p:nvGraphicFramePr>
          <p:cNvPr id="115" name="Table 3"/>
          <p:cNvGraphicFramePr/>
          <p:nvPr/>
        </p:nvGraphicFramePr>
        <p:xfrm>
          <a:off x="179640" y="2322000"/>
          <a:ext cx="8567280" cy="4296000"/>
        </p:xfrm>
        <a:graphic>
          <a:graphicData uri="http://schemas.openxmlformats.org/drawingml/2006/table">
            <a:tbl>
              <a:tblPr/>
              <a:tblGrid>
                <a:gridCol w="4291560">
                  <a:extLst>
                    <a:ext uri="{9D8B030D-6E8A-4147-A177-3AD203B41FA5}">
                      <a16:colId xmlns:a16="http://schemas.microsoft.com/office/drawing/2014/main" val="20000"/>
                    </a:ext>
                  </a:extLst>
                </a:gridCol>
                <a:gridCol w="2106000">
                  <a:extLst>
                    <a:ext uri="{9D8B030D-6E8A-4147-A177-3AD203B41FA5}">
                      <a16:colId xmlns:a16="http://schemas.microsoft.com/office/drawing/2014/main" val="20001"/>
                    </a:ext>
                  </a:extLst>
                </a:gridCol>
                <a:gridCol w="2169720">
                  <a:extLst>
                    <a:ext uri="{9D8B030D-6E8A-4147-A177-3AD203B41FA5}">
                      <a16:colId xmlns:a16="http://schemas.microsoft.com/office/drawing/2014/main" val="20002"/>
                    </a:ext>
                  </a:extLst>
                </a:gridCol>
              </a:tblGrid>
              <a:tr h="402840">
                <a:tc>
                  <a:txBody>
                    <a:bodyPr/>
                    <a:lstStyle/>
                    <a:p>
                      <a:pPr>
                        <a:lnSpc>
                          <a:spcPct val="100000"/>
                        </a:lnSpc>
                      </a:pPr>
                      <a:r>
                        <a:rPr lang="fr-FR" sz="2000" b="1">
                          <a:solidFill>
                            <a:srgbClr val="FFFFFF"/>
                          </a:solidFill>
                          <a:latin typeface="Calibri"/>
                        </a:rPr>
                        <a:t>Enseignement</a:t>
                      </a:r>
                      <a:endParaRPr/>
                    </a:p>
                  </a:txBody>
                  <a:tcPr/>
                </a:tc>
                <a:tc>
                  <a:txBody>
                    <a:bodyPr/>
                    <a:lstStyle/>
                    <a:p>
                      <a:pPr>
                        <a:lnSpc>
                          <a:spcPct val="100000"/>
                        </a:lnSpc>
                      </a:pPr>
                      <a:r>
                        <a:rPr lang="fr-FR" sz="2000" b="1" dirty="0">
                          <a:solidFill>
                            <a:srgbClr val="FFFFFF"/>
                          </a:solidFill>
                          <a:latin typeface="Calibri"/>
                        </a:rPr>
                        <a:t>Horaire</a:t>
                      </a:r>
                      <a:r>
                        <a:rPr lang="fr-FR" sz="2000" dirty="0">
                          <a:solidFill>
                            <a:srgbClr val="000000"/>
                          </a:solidFill>
                          <a:latin typeface="Calibri"/>
                        </a:rPr>
                        <a:t>1ère</a:t>
                      </a:r>
                      <a:r>
                        <a:rPr lang="fr-FR" sz="2000" b="1" dirty="0">
                          <a:solidFill>
                            <a:srgbClr val="FFFFFF"/>
                          </a:solidFill>
                          <a:latin typeface="Calibri"/>
                        </a:rPr>
                        <a:t>s111 1</a:t>
                      </a:r>
                      <a:r>
                        <a:rPr lang="fr-FR" sz="2000" b="1" baseline="30000" dirty="0">
                          <a:solidFill>
                            <a:srgbClr val="FFFFFF"/>
                          </a:solidFill>
                          <a:latin typeface="Calibri"/>
                        </a:rPr>
                        <a:t>r1èree</a:t>
                      </a:r>
                      <a:r>
                        <a:rPr lang="fr-FR" sz="2000" b="1" dirty="0">
                          <a:solidFill>
                            <a:srgbClr val="FFFFFF"/>
                          </a:solidFill>
                          <a:latin typeface="Calibri"/>
                        </a:rPr>
                        <a:t> </a:t>
                      </a:r>
                      <a:endParaRPr dirty="0"/>
                    </a:p>
                  </a:txBody>
                  <a:tcPr/>
                </a:tc>
                <a:tc>
                  <a:txBody>
                    <a:bodyPr/>
                    <a:lstStyle/>
                    <a:p>
                      <a:pPr>
                        <a:lnSpc>
                          <a:spcPct val="100000"/>
                        </a:lnSpc>
                      </a:pPr>
                      <a:r>
                        <a:rPr lang="fr-FR" sz="2000" b="1" dirty="0">
                          <a:solidFill>
                            <a:srgbClr val="FFFFFF"/>
                          </a:solidFill>
                          <a:latin typeface="Calibri"/>
                        </a:rPr>
                        <a:t>Horta ires </a:t>
                      </a:r>
                      <a:r>
                        <a:rPr lang="fr-FR" sz="2000" b="1" dirty="0" err="1">
                          <a:solidFill>
                            <a:srgbClr val="FFFFFF"/>
                          </a:solidFill>
                          <a:latin typeface="Calibri"/>
                        </a:rPr>
                        <a:t>Tt</a:t>
                      </a:r>
                      <a:r>
                        <a:rPr lang="fr-FR" sz="2000" b="1" baseline="30000" dirty="0" err="1">
                          <a:solidFill>
                            <a:srgbClr val="FFFFFF"/>
                          </a:solidFill>
                          <a:latin typeface="Calibri"/>
                        </a:rPr>
                        <a:t>ale</a:t>
                      </a:r>
                      <a:r>
                        <a:rPr lang="fr-FR" sz="2000" b="1" dirty="0">
                          <a:solidFill>
                            <a:srgbClr val="FFFFFF"/>
                          </a:solidFill>
                          <a:latin typeface="Calibri"/>
                        </a:rPr>
                        <a:t> </a:t>
                      </a:r>
                      <a:endParaRPr dirty="0"/>
                    </a:p>
                  </a:txBody>
                  <a:tcPr/>
                </a:tc>
                <a:extLst>
                  <a:ext uri="{0D108BD9-81ED-4DB2-BD59-A6C34878D82A}">
                    <a16:rowId xmlns:a16="http://schemas.microsoft.com/office/drawing/2014/main" val="10000"/>
                  </a:ext>
                </a:extLst>
              </a:tr>
              <a:tr h="402840">
                <a:tc>
                  <a:txBody>
                    <a:bodyPr/>
                    <a:lstStyle/>
                    <a:p>
                      <a:pPr>
                        <a:lnSpc>
                          <a:spcPct val="100000"/>
                        </a:lnSpc>
                      </a:pPr>
                      <a:r>
                        <a:rPr lang="fr-FR" sz="2000">
                          <a:solidFill>
                            <a:srgbClr val="000000"/>
                          </a:solidFill>
                          <a:latin typeface="Calibri"/>
                        </a:rPr>
                        <a:t>Enseignements communs</a:t>
                      </a:r>
                      <a:endParaRPr/>
                    </a:p>
                  </a:txBody>
                  <a:tcPr/>
                </a:tc>
                <a:tc>
                  <a:txBody>
                    <a:bodyPr/>
                    <a:lstStyle/>
                    <a:p>
                      <a:pPr algn="ctr">
                        <a:lnSpc>
                          <a:spcPct val="100000"/>
                        </a:lnSpc>
                      </a:pPr>
                      <a:r>
                        <a:rPr lang="fr-FR" sz="2000">
                          <a:solidFill>
                            <a:srgbClr val="000000"/>
                          </a:solidFill>
                          <a:latin typeface="Calibri"/>
                        </a:rPr>
                        <a:t>16 h</a:t>
                      </a:r>
                      <a:endParaRPr/>
                    </a:p>
                  </a:txBody>
                  <a:tcPr/>
                </a:tc>
                <a:tc>
                  <a:txBody>
                    <a:bodyPr/>
                    <a:lstStyle/>
                    <a:p>
                      <a:pPr algn="ctr">
                        <a:lnSpc>
                          <a:spcPct val="100000"/>
                        </a:lnSpc>
                      </a:pPr>
                      <a:r>
                        <a:rPr lang="fr-FR" sz="2000">
                          <a:solidFill>
                            <a:srgbClr val="000000"/>
                          </a:solidFill>
                          <a:latin typeface="Calibri"/>
                        </a:rPr>
                        <a:t>15 h 30</a:t>
                      </a:r>
                      <a:endParaRPr/>
                    </a:p>
                  </a:txBody>
                  <a:tcPr/>
                </a:tc>
                <a:extLst>
                  <a:ext uri="{0D108BD9-81ED-4DB2-BD59-A6C34878D82A}">
                    <a16:rowId xmlns:a16="http://schemas.microsoft.com/office/drawing/2014/main" val="10001"/>
                  </a:ext>
                </a:extLst>
              </a:tr>
              <a:tr h="402840">
                <a:tc>
                  <a:txBody>
                    <a:bodyPr/>
                    <a:lstStyle/>
                    <a:p>
                      <a:pPr>
                        <a:lnSpc>
                          <a:spcPct val="100000"/>
                        </a:lnSpc>
                      </a:pPr>
                      <a:r>
                        <a:rPr lang="fr-FR" sz="2000">
                          <a:solidFill>
                            <a:srgbClr val="000000"/>
                          </a:solidFill>
                          <a:latin typeface="Calibri"/>
                        </a:rPr>
                        <a:t>Enseignements de spécialité</a:t>
                      </a:r>
                      <a:endParaRPr/>
                    </a:p>
                  </a:txBody>
                  <a:tcPr/>
                </a:tc>
                <a:tc>
                  <a:txBody>
                    <a:bodyPr/>
                    <a:lstStyle/>
                    <a:p>
                      <a:pPr algn="ctr">
                        <a:lnSpc>
                          <a:spcPct val="100000"/>
                        </a:lnSpc>
                      </a:pPr>
                      <a:r>
                        <a:rPr lang="fr-FR" sz="2000" dirty="0">
                          <a:solidFill>
                            <a:srgbClr val="000000"/>
                          </a:solidFill>
                          <a:latin typeface="Calibri"/>
                        </a:rPr>
                        <a:t>12 h</a:t>
                      </a:r>
                      <a:endParaRPr dirty="0"/>
                    </a:p>
                  </a:txBody>
                  <a:tcPr/>
                </a:tc>
                <a:tc>
                  <a:txBody>
                    <a:bodyPr/>
                    <a:lstStyle/>
                    <a:p>
                      <a:pPr algn="ctr">
                        <a:lnSpc>
                          <a:spcPct val="100000"/>
                        </a:lnSpc>
                      </a:pPr>
                      <a:r>
                        <a:rPr lang="fr-FR" sz="2000">
                          <a:solidFill>
                            <a:srgbClr val="000000"/>
                          </a:solidFill>
                          <a:latin typeface="Calibri"/>
                        </a:rPr>
                        <a:t>12 h</a:t>
                      </a:r>
                      <a:endParaRPr/>
                    </a:p>
                  </a:txBody>
                  <a:tcPr/>
                </a:tc>
                <a:extLst>
                  <a:ext uri="{0D108BD9-81ED-4DB2-BD59-A6C34878D82A}">
                    <a16:rowId xmlns:a16="http://schemas.microsoft.com/office/drawing/2014/main" val="10002"/>
                  </a:ext>
                </a:extLst>
              </a:tr>
              <a:tr h="402840">
                <a:tc>
                  <a:txBody>
                    <a:bodyPr/>
                    <a:lstStyle/>
                    <a:p>
                      <a:pPr>
                        <a:lnSpc>
                          <a:spcPct val="100000"/>
                        </a:lnSpc>
                      </a:pPr>
                      <a:r>
                        <a:rPr lang="fr-FR" sz="2000" b="1">
                          <a:solidFill>
                            <a:srgbClr val="FFFFFF"/>
                          </a:solidFill>
                          <a:latin typeface="Calibri"/>
                        </a:rPr>
                        <a:t>Total</a:t>
                      </a:r>
                      <a:endParaRPr/>
                    </a:p>
                  </a:txBody>
                  <a:tcPr/>
                </a:tc>
                <a:tc>
                  <a:txBody>
                    <a:bodyPr/>
                    <a:lstStyle/>
                    <a:p>
                      <a:pPr algn="ctr">
                        <a:lnSpc>
                          <a:spcPct val="100000"/>
                        </a:lnSpc>
                      </a:pPr>
                      <a:r>
                        <a:rPr lang="fr-FR" sz="2000" b="1">
                          <a:solidFill>
                            <a:srgbClr val="FFFFFF"/>
                          </a:solidFill>
                          <a:latin typeface="Calibri"/>
                        </a:rPr>
                        <a:t>28 h</a:t>
                      </a:r>
                      <a:endParaRPr/>
                    </a:p>
                  </a:txBody>
                  <a:tcPr/>
                </a:tc>
                <a:tc>
                  <a:txBody>
                    <a:bodyPr/>
                    <a:lstStyle/>
                    <a:p>
                      <a:pPr algn="ctr">
                        <a:lnSpc>
                          <a:spcPct val="100000"/>
                        </a:lnSpc>
                      </a:pPr>
                      <a:r>
                        <a:rPr lang="fr-FR" sz="2000" b="1">
                          <a:solidFill>
                            <a:srgbClr val="FFFFFF"/>
                          </a:solidFill>
                          <a:latin typeface="Calibri"/>
                        </a:rPr>
                        <a:t>27 h 30</a:t>
                      </a:r>
                      <a:endParaRPr/>
                    </a:p>
                  </a:txBody>
                  <a:tcPr/>
                </a:tc>
                <a:extLst>
                  <a:ext uri="{0D108BD9-81ED-4DB2-BD59-A6C34878D82A}">
                    <a16:rowId xmlns:a16="http://schemas.microsoft.com/office/drawing/2014/main" val="10003"/>
                  </a:ext>
                </a:extLst>
              </a:tr>
              <a:tr h="402840">
                <a:tc>
                  <a:txBody>
                    <a:bodyPr/>
                    <a:lstStyle/>
                    <a:p>
                      <a:pPr>
                        <a:lnSpc>
                          <a:spcPct val="100000"/>
                        </a:lnSpc>
                      </a:pPr>
                      <a:r>
                        <a:rPr lang="fr-FR" sz="2000">
                          <a:solidFill>
                            <a:srgbClr val="000000"/>
                          </a:solidFill>
                          <a:latin typeface="Calibri"/>
                        </a:rPr>
                        <a:t>Enseignements optionnels</a:t>
                      </a:r>
                      <a:endParaRPr/>
                    </a:p>
                  </a:txBody>
                  <a:tcPr/>
                </a:tc>
                <a:tc>
                  <a:txBody>
                    <a:bodyPr/>
                    <a:lstStyle/>
                    <a:p>
                      <a:pPr algn="ctr">
                        <a:lnSpc>
                          <a:spcPct val="100000"/>
                        </a:lnSpc>
                      </a:pPr>
                      <a:r>
                        <a:rPr lang="fr-FR" sz="2000">
                          <a:solidFill>
                            <a:srgbClr val="000000"/>
                          </a:solidFill>
                          <a:latin typeface="Calibri"/>
                        </a:rPr>
                        <a:t>(3 h)</a:t>
                      </a:r>
                      <a:endParaRPr/>
                    </a:p>
                  </a:txBody>
                  <a:tcPr/>
                </a:tc>
                <a:tc>
                  <a:txBody>
                    <a:bodyPr/>
                    <a:lstStyle/>
                    <a:p>
                      <a:pPr algn="ctr">
                        <a:lnSpc>
                          <a:spcPct val="100000"/>
                        </a:lnSpc>
                      </a:pPr>
                      <a:r>
                        <a:rPr lang="fr-FR" sz="2000">
                          <a:solidFill>
                            <a:srgbClr val="000000"/>
                          </a:solidFill>
                          <a:latin typeface="Calibri"/>
                        </a:rPr>
                        <a:t>(3 h à 6 h)</a:t>
                      </a:r>
                      <a:endParaRPr/>
                    </a:p>
                  </a:txBody>
                  <a:tcPr/>
                </a:tc>
                <a:extLst>
                  <a:ext uri="{0D108BD9-81ED-4DB2-BD59-A6C34878D82A}">
                    <a16:rowId xmlns:a16="http://schemas.microsoft.com/office/drawing/2014/main" val="10004"/>
                  </a:ext>
                </a:extLst>
              </a:tr>
              <a:tr h="619200">
                <a:tc>
                  <a:txBody>
                    <a:bodyPr/>
                    <a:lstStyle/>
                    <a:p>
                      <a:pPr>
                        <a:lnSpc>
                          <a:spcPct val="100000"/>
                        </a:lnSpc>
                      </a:pPr>
                      <a:r>
                        <a:rPr lang="fr-FR">
                          <a:solidFill>
                            <a:srgbClr val="000000"/>
                          </a:solidFill>
                          <a:latin typeface="Calibri"/>
                        </a:rPr>
                        <a:t>Accompagnement personnalisé</a:t>
                      </a:r>
                      <a:r>
                        <a:rPr lang="fr-FR" sz="1600">
                          <a:solidFill>
                            <a:srgbClr val="000000"/>
                          </a:solidFill>
                          <a:latin typeface="Calibri"/>
                        </a:rPr>
                        <a:t> – Selon les besoins de l’élève</a:t>
                      </a:r>
                      <a:endParaRP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0005"/>
                  </a:ext>
                </a:extLst>
              </a:tr>
              <a:tr h="1364400">
                <a:tc>
                  <a:txBody>
                    <a:bodyPr/>
                    <a:lstStyle/>
                    <a:p>
                      <a:pPr>
                        <a:lnSpc>
                          <a:spcPct val="100000"/>
                        </a:lnSpc>
                      </a:pPr>
                      <a:r>
                        <a:rPr lang="fr-FR">
                          <a:solidFill>
                            <a:srgbClr val="000000"/>
                          </a:solidFill>
                          <a:latin typeface="Calibri"/>
                        </a:rPr>
                        <a:t>Accompagnement au choix de l’orientation</a:t>
                      </a:r>
                      <a:r>
                        <a:rPr lang="fr-FR" sz="1600">
                          <a:solidFill>
                            <a:srgbClr val="000000"/>
                          </a:solidFill>
                          <a:latin typeface="Calibri"/>
                        </a:rPr>
                        <a:t> – 54 h annuelles (à titre indicatif) selon les besoins des élèves et les modalités de l’accompagnement à l’orientation mises en place dans l’établissement</a:t>
                      </a:r>
                      <a:endParaRP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10006"/>
                  </a:ext>
                </a:extLst>
              </a:tr>
            </a:tbl>
          </a:graphicData>
        </a:graphic>
      </p:graphicFrame>
      <p:sp>
        <p:nvSpPr>
          <p:cNvPr id="5" name="ZoneTexte 4"/>
          <p:cNvSpPr txBox="1"/>
          <p:nvPr/>
        </p:nvSpPr>
        <p:spPr>
          <a:xfrm>
            <a:off x="0" y="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2662"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1"/>
          <p:cNvSpPr/>
          <p:nvPr/>
        </p:nvSpPr>
        <p:spPr>
          <a:xfrm>
            <a:off x="-34174" y="849933"/>
            <a:ext cx="1126836"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297611713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2627640" y="480291"/>
            <a:ext cx="5236200" cy="471053"/>
          </a:xfrm>
          <a:prstGeom prst="rect">
            <a:avLst/>
          </a:prstGeom>
          <a:solidFill>
            <a:srgbClr val="FF9933"/>
          </a:solidFill>
          <a:ln>
            <a:noFill/>
          </a:ln>
        </p:spPr>
        <p:txBody>
          <a:bodyPr lIns="90000" tIns="45000" rIns="90000" bIns="45000"/>
          <a:lstStyle/>
          <a:p>
            <a:pPr algn="ctr">
              <a:lnSpc>
                <a:spcPct val="100000"/>
              </a:lnSpc>
            </a:pPr>
            <a:r>
              <a:rPr lang="fr-FR" sz="2800" b="1" dirty="0">
                <a:solidFill>
                  <a:srgbClr val="FFFFFF"/>
                </a:solidFill>
                <a:latin typeface="Arial Black"/>
              </a:rPr>
              <a:t>Baccalauréat 2021</a:t>
            </a:r>
            <a:endParaRPr dirty="0"/>
          </a:p>
        </p:txBody>
      </p:sp>
      <p:sp>
        <p:nvSpPr>
          <p:cNvPr id="117" name="CustomShape 2"/>
          <p:cNvSpPr/>
          <p:nvPr/>
        </p:nvSpPr>
        <p:spPr>
          <a:xfrm>
            <a:off x="3592080" y="1052640"/>
            <a:ext cx="5384880" cy="393480"/>
          </a:xfrm>
          <a:prstGeom prst="rect">
            <a:avLst/>
          </a:prstGeom>
          <a:solidFill>
            <a:srgbClr val="F5C201"/>
          </a:solidFill>
          <a:ln w="25560">
            <a:solidFill>
              <a:srgbClr val="B58F00"/>
            </a:solidFill>
            <a:round/>
          </a:ln>
        </p:spPr>
        <p:txBody>
          <a:bodyPr lIns="90000" tIns="45000" rIns="90000" bIns="45000"/>
          <a:lstStyle/>
          <a:p>
            <a:pPr algn="ctr">
              <a:lnSpc>
                <a:spcPct val="100000"/>
              </a:lnSpc>
            </a:pPr>
            <a:r>
              <a:rPr lang="fr-FR" sz="2000" b="1">
                <a:solidFill>
                  <a:srgbClr val="FFFFFF"/>
                </a:solidFill>
                <a:latin typeface="Arial Black"/>
              </a:rPr>
              <a:t>Les épreuves du baccalauréat</a:t>
            </a:r>
            <a:endParaRPr/>
          </a:p>
        </p:txBody>
      </p:sp>
      <p:graphicFrame>
        <p:nvGraphicFramePr>
          <p:cNvPr id="118" name="Graphique 4"/>
          <p:cNvGraphicFramePr/>
          <p:nvPr/>
        </p:nvGraphicFramePr>
        <p:xfrm>
          <a:off x="-396720" y="1845000"/>
          <a:ext cx="4318200" cy="3454200"/>
        </p:xfrm>
        <a:graphic>
          <a:graphicData uri="http://schemas.openxmlformats.org/drawingml/2006/chart">
            <c:chart xmlns:c="http://schemas.openxmlformats.org/drawingml/2006/chart" xmlns:r="http://schemas.openxmlformats.org/officeDocument/2006/relationships" r:id="rId2"/>
          </a:graphicData>
        </a:graphic>
      </p:graphicFrame>
      <p:sp>
        <p:nvSpPr>
          <p:cNvPr id="119" name="CustomShape 3"/>
          <p:cNvSpPr/>
          <p:nvPr/>
        </p:nvSpPr>
        <p:spPr>
          <a:xfrm>
            <a:off x="3708000" y="1949400"/>
            <a:ext cx="5110560" cy="4380480"/>
          </a:xfrm>
          <a:prstGeom prst="rect">
            <a:avLst/>
          </a:prstGeom>
          <a:solidFill>
            <a:srgbClr val="4F81BD"/>
          </a:solidFill>
          <a:ln w="25560">
            <a:solidFill>
              <a:srgbClr val="3A5F8B"/>
            </a:solidFill>
            <a:round/>
          </a:ln>
        </p:spPr>
        <p:txBody>
          <a:bodyPr lIns="90000" tIns="45000" rIns="90000" bIns="45000"/>
          <a:lstStyle/>
          <a:p>
            <a:pPr>
              <a:lnSpc>
                <a:spcPct val="100000"/>
              </a:lnSpc>
            </a:pPr>
            <a:r>
              <a:rPr lang="fr-FR" b="1" dirty="0">
                <a:solidFill>
                  <a:srgbClr val="FFFFFF"/>
                </a:solidFill>
                <a:latin typeface="Calibri"/>
              </a:rPr>
              <a:t>Contrôle continu :</a:t>
            </a:r>
            <a:endParaRPr dirty="0"/>
          </a:p>
          <a:p>
            <a:pPr>
              <a:lnSpc>
                <a:spcPct val="100000"/>
              </a:lnSpc>
            </a:pPr>
            <a:endParaRPr dirty="0"/>
          </a:p>
          <a:p>
            <a:pPr>
              <a:lnSpc>
                <a:spcPct val="100000"/>
              </a:lnSpc>
              <a:buFont typeface="Arial"/>
              <a:buChar char="•"/>
            </a:pPr>
            <a:r>
              <a:rPr lang="fr-FR" sz="1600" dirty="0">
                <a:solidFill>
                  <a:srgbClr val="FFFFFF"/>
                </a:solidFill>
                <a:latin typeface="Calibri"/>
              </a:rPr>
              <a:t>10 % de la note finale : bulletins scolaires de première et de terminale</a:t>
            </a:r>
            <a:endParaRPr dirty="0"/>
          </a:p>
          <a:p>
            <a:pPr>
              <a:lnSpc>
                <a:spcPct val="100000"/>
              </a:lnSpc>
            </a:pPr>
            <a:endParaRPr dirty="0"/>
          </a:p>
          <a:p>
            <a:pPr>
              <a:lnSpc>
                <a:spcPct val="100000"/>
              </a:lnSpc>
            </a:pPr>
            <a:endParaRPr dirty="0"/>
          </a:p>
          <a:p>
            <a:pPr>
              <a:lnSpc>
                <a:spcPct val="100000"/>
              </a:lnSpc>
            </a:pPr>
            <a:r>
              <a:rPr lang="fr-FR" sz="1600" b="1" dirty="0">
                <a:solidFill>
                  <a:srgbClr val="FFFFFF"/>
                </a:solidFill>
                <a:latin typeface="Calibri"/>
              </a:rPr>
              <a:t>Épreuves finales :</a:t>
            </a:r>
            <a:endParaRPr dirty="0"/>
          </a:p>
          <a:p>
            <a:pPr>
              <a:lnSpc>
                <a:spcPct val="100000"/>
              </a:lnSpc>
            </a:pPr>
            <a:endParaRPr dirty="0"/>
          </a:p>
          <a:p>
            <a:pPr>
              <a:lnSpc>
                <a:spcPct val="100000"/>
              </a:lnSpc>
              <a:buFont typeface="Arial"/>
              <a:buChar char="•"/>
            </a:pPr>
            <a:r>
              <a:rPr lang="fr-FR" sz="1600" dirty="0">
                <a:solidFill>
                  <a:srgbClr val="FFFFFF"/>
                </a:solidFill>
                <a:latin typeface="Calibri"/>
              </a:rPr>
              <a:t>1 épreuve anticipée en première : Français écrit et oral</a:t>
            </a:r>
            <a:endParaRPr dirty="0"/>
          </a:p>
          <a:p>
            <a:pPr>
              <a:lnSpc>
                <a:spcPct val="100000"/>
              </a:lnSpc>
            </a:pPr>
            <a:endParaRPr dirty="0"/>
          </a:p>
          <a:p>
            <a:pPr>
              <a:lnSpc>
                <a:spcPct val="100000"/>
              </a:lnSpc>
              <a:buFont typeface="Arial"/>
              <a:buChar char="•"/>
            </a:pPr>
            <a:r>
              <a:rPr lang="fr-FR" sz="1600" dirty="0">
                <a:solidFill>
                  <a:srgbClr val="FFFFFF"/>
                </a:solidFill>
                <a:latin typeface="Calibri"/>
              </a:rPr>
              <a:t>4  épreuves finales en terminale :</a:t>
            </a:r>
            <a:endParaRPr dirty="0"/>
          </a:p>
          <a:p>
            <a:pPr lvl="1">
              <a:lnSpc>
                <a:spcPct val="100000"/>
              </a:lnSpc>
              <a:buFont typeface="Wingdings" charset="2"/>
              <a:buChar char=""/>
            </a:pPr>
            <a:r>
              <a:rPr lang="fr-FR" sz="1600" dirty="0">
                <a:solidFill>
                  <a:srgbClr val="FFFFFF"/>
                </a:solidFill>
                <a:latin typeface="Calibri"/>
              </a:rPr>
              <a:t>Enseignements de spécialité (2)</a:t>
            </a:r>
            <a:endParaRPr dirty="0"/>
          </a:p>
          <a:p>
            <a:pPr lvl="1">
              <a:lnSpc>
                <a:spcPct val="100000"/>
              </a:lnSpc>
              <a:buFont typeface="Wingdings" charset="2"/>
              <a:buChar char=""/>
            </a:pPr>
            <a:r>
              <a:rPr lang="fr-FR" sz="1600" dirty="0">
                <a:solidFill>
                  <a:srgbClr val="FFFFFF"/>
                </a:solidFill>
                <a:latin typeface="Calibri"/>
              </a:rPr>
              <a:t>Philosophie</a:t>
            </a:r>
            <a:endParaRPr dirty="0"/>
          </a:p>
          <a:p>
            <a:pPr lvl="1">
              <a:lnSpc>
                <a:spcPct val="100000"/>
              </a:lnSpc>
              <a:buFont typeface="Wingdings" charset="2"/>
              <a:buChar char=""/>
            </a:pPr>
            <a:r>
              <a:rPr lang="fr-FR" sz="1600" dirty="0">
                <a:solidFill>
                  <a:srgbClr val="FFFFFF"/>
                </a:solidFill>
                <a:latin typeface="Calibri"/>
              </a:rPr>
              <a:t>Oral final</a:t>
            </a:r>
            <a:endParaRPr dirty="0"/>
          </a:p>
        </p:txBody>
      </p:sp>
      <p:sp>
        <p:nvSpPr>
          <p:cNvPr id="6" name="ZoneTexte 5"/>
          <p:cNvSpPr txBox="1"/>
          <p:nvPr/>
        </p:nvSpPr>
        <p:spPr>
          <a:xfrm>
            <a:off x="0" y="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92662"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1"/>
          <p:cNvSpPr/>
          <p:nvPr/>
        </p:nvSpPr>
        <p:spPr>
          <a:xfrm>
            <a:off x="-266469" y="861184"/>
            <a:ext cx="1625600"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1819987793"/>
      </p:ext>
    </p:extLst>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2" presetClass="entr" presetSubtype="4"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repl">
                                        <p:cTn id="7" dur="500" fill="hold"/>
                                        <p:tgtEl>
                                          <p:spTgt spid="119"/>
                                        </p:tgtEl>
                                        <p:attrNameLst>
                                          <p:attrName>ppt_x</p:attrName>
                                        </p:attrNameLst>
                                      </p:cBhvr>
                                      <p:tavLst>
                                        <p:tav tm="0">
                                          <p:val>
                                            <p:strVal val="#ppt_x"/>
                                          </p:val>
                                        </p:tav>
                                        <p:tav tm="100000">
                                          <p:val>
                                            <p:strVal val="#ppt_x"/>
                                          </p:val>
                                        </p:tav>
                                      </p:tavLst>
                                    </p:anim>
                                    <p:anim calcmode="lin" valueType="num">
                                      <p:cBhvr additive="repl">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9">
                                            <p:txEl>
                                              <p:charRg st="0" end="263"/>
                                            </p:txEl>
                                          </p:spTgt>
                                        </p:tgtEl>
                                        <p:attrNameLst>
                                          <p:attrName>style.visibility</p:attrName>
                                        </p:attrNameLst>
                                      </p:cBhvr>
                                      <p:to>
                                        <p:strVal val="visible"/>
                                      </p:to>
                                    </p:set>
                                    <p:anim calcmode="lin" valueType="num">
                                      <p:cBhvr additive="repl">
                                        <p:cTn id="11" dur="500" fill="hold"/>
                                        <p:tgtEl>
                                          <p:spTgt spid="119">
                                            <p:txEl>
                                              <p:charRg st="0" end="263"/>
                                            </p:txEl>
                                          </p:spTgt>
                                        </p:tgtEl>
                                        <p:attrNameLst>
                                          <p:attrName>ppt_x</p:attrName>
                                        </p:attrNameLst>
                                      </p:cBhvr>
                                      <p:tavLst>
                                        <p:tav tm="0">
                                          <p:val>
                                            <p:strVal val="#ppt_x"/>
                                          </p:val>
                                        </p:tav>
                                        <p:tav tm="100000">
                                          <p:val>
                                            <p:strVal val="#ppt_x"/>
                                          </p:val>
                                        </p:tav>
                                      </p:tavLst>
                                    </p:anim>
                                    <p:anim calcmode="lin" valueType="num">
                                      <p:cBhvr additive="repl">
                                        <p:cTn id="12" dur="500" fill="hold"/>
                                        <p:tgtEl>
                                          <p:spTgt spid="119">
                                            <p:txEl>
                                              <p:charRg st="0" end="26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CustomShape 1"/>
          <p:cNvSpPr/>
          <p:nvPr/>
        </p:nvSpPr>
        <p:spPr>
          <a:xfrm>
            <a:off x="2396880" y="498764"/>
            <a:ext cx="5236200" cy="461818"/>
          </a:xfrm>
          <a:prstGeom prst="rect">
            <a:avLst/>
          </a:prstGeom>
          <a:solidFill>
            <a:srgbClr val="FF9933"/>
          </a:solidFill>
          <a:ln>
            <a:noFill/>
          </a:ln>
        </p:spPr>
        <p:txBody>
          <a:bodyPr lIns="90000" tIns="45000" rIns="90000" bIns="45000"/>
          <a:lstStyle/>
          <a:p>
            <a:pPr algn="ctr">
              <a:lnSpc>
                <a:spcPct val="100000"/>
              </a:lnSpc>
            </a:pPr>
            <a:r>
              <a:rPr lang="fr-FR" sz="2800" b="1" dirty="0">
                <a:solidFill>
                  <a:srgbClr val="FFFFFF"/>
                </a:solidFill>
                <a:latin typeface="Arial Black"/>
              </a:rPr>
              <a:t>Baccalauréat 2021</a:t>
            </a:r>
            <a:endParaRPr dirty="0"/>
          </a:p>
        </p:txBody>
      </p:sp>
      <p:sp>
        <p:nvSpPr>
          <p:cNvPr id="121" name="CustomShape 2"/>
          <p:cNvSpPr/>
          <p:nvPr/>
        </p:nvSpPr>
        <p:spPr>
          <a:xfrm>
            <a:off x="2195640" y="1095120"/>
            <a:ext cx="6406560" cy="393480"/>
          </a:xfrm>
          <a:prstGeom prst="rect">
            <a:avLst/>
          </a:prstGeom>
          <a:solidFill>
            <a:srgbClr val="C0504D"/>
          </a:solidFill>
          <a:ln w="25560">
            <a:solidFill>
              <a:srgbClr val="8E3B38"/>
            </a:solidFill>
            <a:round/>
          </a:ln>
        </p:spPr>
        <p:txBody>
          <a:bodyPr lIns="90000" tIns="45000" rIns="90000" bIns="45000"/>
          <a:lstStyle/>
          <a:p>
            <a:pPr algn="ctr">
              <a:lnSpc>
                <a:spcPct val="100000"/>
              </a:lnSpc>
            </a:pPr>
            <a:r>
              <a:rPr lang="fr-FR" sz="2000" b="1">
                <a:solidFill>
                  <a:srgbClr val="FFFFFF"/>
                </a:solidFill>
                <a:latin typeface="Arial Black"/>
              </a:rPr>
              <a:t>Coefficients des épreuves du baccalauréat</a:t>
            </a:r>
            <a:endParaRPr/>
          </a:p>
        </p:txBody>
      </p:sp>
      <p:graphicFrame>
        <p:nvGraphicFramePr>
          <p:cNvPr id="122" name="Table 3"/>
          <p:cNvGraphicFramePr/>
          <p:nvPr/>
        </p:nvGraphicFramePr>
        <p:xfrm>
          <a:off x="140040" y="1776240"/>
          <a:ext cx="8682840" cy="4775040"/>
        </p:xfrm>
        <a:graphic>
          <a:graphicData uri="http://schemas.openxmlformats.org/drawingml/2006/table">
            <a:tbl>
              <a:tblPr/>
              <a:tblGrid>
                <a:gridCol w="3067920">
                  <a:extLst>
                    <a:ext uri="{9D8B030D-6E8A-4147-A177-3AD203B41FA5}">
                      <a16:colId xmlns:a16="http://schemas.microsoft.com/office/drawing/2014/main" val="20000"/>
                    </a:ext>
                  </a:extLst>
                </a:gridCol>
                <a:gridCol w="1052640">
                  <a:extLst>
                    <a:ext uri="{9D8B030D-6E8A-4147-A177-3AD203B41FA5}">
                      <a16:colId xmlns:a16="http://schemas.microsoft.com/office/drawing/2014/main" val="20001"/>
                    </a:ext>
                  </a:extLst>
                </a:gridCol>
                <a:gridCol w="1584000">
                  <a:extLst>
                    <a:ext uri="{9D8B030D-6E8A-4147-A177-3AD203B41FA5}">
                      <a16:colId xmlns:a16="http://schemas.microsoft.com/office/drawing/2014/main" val="20002"/>
                    </a:ext>
                  </a:extLst>
                </a:gridCol>
                <a:gridCol w="2978280">
                  <a:extLst>
                    <a:ext uri="{9D8B030D-6E8A-4147-A177-3AD203B41FA5}">
                      <a16:colId xmlns:a16="http://schemas.microsoft.com/office/drawing/2014/main" val="20003"/>
                    </a:ext>
                  </a:extLst>
                </a:gridCol>
              </a:tblGrid>
              <a:tr h="524520">
                <a:tc>
                  <a:txBody>
                    <a:bodyPr/>
                    <a:lstStyle/>
                    <a:p>
                      <a:pPr algn="ctr">
                        <a:lnSpc>
                          <a:spcPct val="100000"/>
                        </a:lnSpc>
                      </a:pPr>
                      <a:r>
                        <a:rPr lang="fr-FR" sz="1400" b="1">
                          <a:solidFill>
                            <a:srgbClr val="FFFFFF"/>
                          </a:solidFill>
                          <a:latin typeface="Calibri"/>
                        </a:rPr>
                        <a:t>Épreuve</a:t>
                      </a:r>
                      <a:endParaRPr/>
                    </a:p>
                  </a:txBody>
                  <a:tcPr/>
                </a:tc>
                <a:tc>
                  <a:txBody>
                    <a:bodyPr/>
                    <a:lstStyle/>
                    <a:p>
                      <a:pPr algn="ctr">
                        <a:lnSpc>
                          <a:spcPct val="100000"/>
                        </a:lnSpc>
                      </a:pPr>
                      <a:r>
                        <a:rPr lang="fr-FR" sz="1400" b="1">
                          <a:solidFill>
                            <a:srgbClr val="FFFFFF"/>
                          </a:solidFill>
                          <a:latin typeface="Calibri"/>
                        </a:rPr>
                        <a:t>Coefficient</a:t>
                      </a:r>
                      <a:endParaRPr/>
                    </a:p>
                  </a:txBody>
                  <a:tcPr/>
                </a:tc>
                <a:tc>
                  <a:txBody>
                    <a:bodyPr/>
                    <a:lstStyle/>
                    <a:p>
                      <a:pPr algn="ctr">
                        <a:lnSpc>
                          <a:spcPct val="100000"/>
                        </a:lnSpc>
                      </a:pPr>
                      <a:r>
                        <a:rPr lang="fr-FR" sz="1400" b="1">
                          <a:solidFill>
                            <a:srgbClr val="FFFFFF"/>
                          </a:solidFill>
                          <a:latin typeface="Calibri"/>
                        </a:rPr>
                        <a:t>Nature de l’épreuve</a:t>
                      </a:r>
                      <a:endParaRPr/>
                    </a:p>
                  </a:txBody>
                  <a:tcPr/>
                </a:tc>
                <a:tc>
                  <a:txBody>
                    <a:bodyPr/>
                    <a:lstStyle/>
                    <a:p>
                      <a:pPr algn="ctr">
                        <a:lnSpc>
                          <a:spcPct val="100000"/>
                        </a:lnSpc>
                      </a:pPr>
                      <a:r>
                        <a:rPr lang="fr-FR" sz="1400" b="1">
                          <a:solidFill>
                            <a:srgbClr val="FFFFFF"/>
                          </a:solidFill>
                          <a:latin typeface="Calibri"/>
                        </a:rPr>
                        <a:t>Calendrier</a:t>
                      </a:r>
                      <a:endParaRPr/>
                    </a:p>
                  </a:txBody>
                  <a:tcPr/>
                </a:tc>
                <a:extLst>
                  <a:ext uri="{0D108BD9-81ED-4DB2-BD59-A6C34878D82A}">
                    <a16:rowId xmlns:a16="http://schemas.microsoft.com/office/drawing/2014/main" val="10000"/>
                  </a:ext>
                </a:extLst>
              </a:tr>
              <a:tr h="428760">
                <a:tc>
                  <a:txBody>
                    <a:bodyPr/>
                    <a:lstStyle/>
                    <a:p>
                      <a:pPr algn="ctr">
                        <a:lnSpc>
                          <a:spcPct val="100000"/>
                        </a:lnSpc>
                      </a:pPr>
                      <a:r>
                        <a:rPr lang="fr-FR" sz="1600" b="1">
                          <a:solidFill>
                            <a:srgbClr val="000000"/>
                          </a:solidFill>
                          <a:latin typeface="Calibri"/>
                        </a:rPr>
                        <a:t>Épreuves finales</a:t>
                      </a:r>
                      <a:endParaRPr/>
                    </a:p>
                  </a:txBody>
                  <a:tcPr/>
                </a:tc>
                <a:tc>
                  <a:txBody>
                    <a:bodyPr/>
                    <a:lstStyle/>
                    <a:p>
                      <a:endParaRPr lang="fr-F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0001"/>
                  </a:ext>
                </a:extLst>
              </a:tr>
              <a:tr h="340200">
                <a:tc>
                  <a:txBody>
                    <a:bodyPr/>
                    <a:lstStyle/>
                    <a:p>
                      <a:pPr>
                        <a:lnSpc>
                          <a:spcPct val="100000"/>
                        </a:lnSpc>
                      </a:pPr>
                      <a:r>
                        <a:rPr lang="fr-FR" sz="1600">
                          <a:solidFill>
                            <a:srgbClr val="000000"/>
                          </a:solidFill>
                          <a:latin typeface="Calibri"/>
                        </a:rPr>
                        <a:t>Français</a:t>
                      </a:r>
                      <a:endParaRPr/>
                    </a:p>
                  </a:txBody>
                  <a:tcPr/>
                </a:tc>
                <a:tc>
                  <a:txBody>
                    <a:bodyPr/>
                    <a:lstStyle/>
                    <a:p>
                      <a:pPr algn="ctr">
                        <a:lnSpc>
                          <a:spcPct val="100000"/>
                        </a:lnSpc>
                      </a:pPr>
                      <a:r>
                        <a:rPr lang="fr-FR" sz="1400">
                          <a:solidFill>
                            <a:srgbClr val="000000"/>
                          </a:solidFill>
                          <a:latin typeface="Calibri"/>
                        </a:rPr>
                        <a:t>5</a:t>
                      </a:r>
                      <a:endParaRPr/>
                    </a:p>
                  </a:txBody>
                  <a:tcPr/>
                </a:tc>
                <a:tc>
                  <a:txBody>
                    <a:bodyPr/>
                    <a:lstStyle/>
                    <a:p>
                      <a:pPr algn="ctr">
                        <a:lnSpc>
                          <a:spcPct val="100000"/>
                        </a:lnSpc>
                      </a:pPr>
                      <a:r>
                        <a:rPr lang="fr-FR" sz="1400">
                          <a:solidFill>
                            <a:srgbClr val="000000"/>
                          </a:solidFill>
                          <a:latin typeface="Calibri"/>
                        </a:rPr>
                        <a:t>Écrit</a:t>
                      </a:r>
                      <a:endParaRPr/>
                    </a:p>
                  </a:txBody>
                  <a:tcPr/>
                </a:tc>
                <a:tc>
                  <a:txBody>
                    <a:bodyPr/>
                    <a:lstStyle/>
                    <a:p>
                      <a:pPr>
                        <a:lnSpc>
                          <a:spcPct val="100000"/>
                        </a:lnSpc>
                      </a:pPr>
                      <a:r>
                        <a:rPr lang="fr-FR" sz="1300">
                          <a:solidFill>
                            <a:srgbClr val="000000"/>
                          </a:solidFill>
                          <a:latin typeface="Calibri"/>
                        </a:rPr>
                        <a:t>Juin de l’année de 1</a:t>
                      </a:r>
                      <a:r>
                        <a:rPr lang="fr-FR" sz="1300" baseline="30000">
                          <a:solidFill>
                            <a:srgbClr val="000000"/>
                          </a:solidFill>
                          <a:latin typeface="Calibri"/>
                        </a:rPr>
                        <a:t>re</a:t>
                      </a:r>
                      <a:endParaRPr/>
                    </a:p>
                  </a:txBody>
                  <a:tcPr/>
                </a:tc>
                <a:extLst>
                  <a:ext uri="{0D108BD9-81ED-4DB2-BD59-A6C34878D82A}">
                    <a16:rowId xmlns:a16="http://schemas.microsoft.com/office/drawing/2014/main" val="10002"/>
                  </a:ext>
                </a:extLst>
              </a:tr>
              <a:tr h="340200">
                <a:tc>
                  <a:txBody>
                    <a:bodyPr/>
                    <a:lstStyle/>
                    <a:p>
                      <a:pPr>
                        <a:lnSpc>
                          <a:spcPct val="100000"/>
                        </a:lnSpc>
                      </a:pPr>
                      <a:r>
                        <a:rPr lang="fr-FR" sz="1600">
                          <a:solidFill>
                            <a:srgbClr val="000000"/>
                          </a:solidFill>
                          <a:latin typeface="Calibri"/>
                        </a:rPr>
                        <a:t>Français</a:t>
                      </a:r>
                      <a:endParaRPr/>
                    </a:p>
                  </a:txBody>
                  <a:tcPr/>
                </a:tc>
                <a:tc>
                  <a:txBody>
                    <a:bodyPr/>
                    <a:lstStyle/>
                    <a:p>
                      <a:pPr algn="ctr">
                        <a:lnSpc>
                          <a:spcPct val="100000"/>
                        </a:lnSpc>
                      </a:pPr>
                      <a:r>
                        <a:rPr lang="fr-FR" sz="1400">
                          <a:solidFill>
                            <a:srgbClr val="000000"/>
                          </a:solidFill>
                          <a:latin typeface="Calibri"/>
                        </a:rPr>
                        <a:t>5</a:t>
                      </a:r>
                      <a:endParaRPr/>
                    </a:p>
                  </a:txBody>
                  <a:tcPr/>
                </a:tc>
                <a:tc>
                  <a:txBody>
                    <a:bodyPr/>
                    <a:lstStyle/>
                    <a:p>
                      <a:pPr algn="ctr">
                        <a:lnSpc>
                          <a:spcPct val="100000"/>
                        </a:lnSpc>
                      </a:pPr>
                      <a:r>
                        <a:rPr lang="fr-FR" sz="1400">
                          <a:solidFill>
                            <a:srgbClr val="000000"/>
                          </a:solidFill>
                          <a:latin typeface="Calibri"/>
                        </a:rPr>
                        <a:t>Oral</a:t>
                      </a:r>
                      <a:endParaRPr/>
                    </a:p>
                  </a:txBody>
                  <a:tcPr/>
                </a:tc>
                <a:tc>
                  <a:txBody>
                    <a:bodyPr/>
                    <a:lstStyle/>
                    <a:p>
                      <a:pPr>
                        <a:lnSpc>
                          <a:spcPct val="100000"/>
                        </a:lnSpc>
                      </a:pPr>
                      <a:r>
                        <a:rPr lang="fr-FR" sz="1300">
                          <a:solidFill>
                            <a:srgbClr val="000000"/>
                          </a:solidFill>
                          <a:latin typeface="Calibri"/>
                        </a:rPr>
                        <a:t>Juin de l’année de 1</a:t>
                      </a:r>
                      <a:r>
                        <a:rPr lang="fr-FR" sz="1300" baseline="30000">
                          <a:solidFill>
                            <a:srgbClr val="000000"/>
                          </a:solidFill>
                          <a:latin typeface="Calibri"/>
                        </a:rPr>
                        <a:t>re</a:t>
                      </a:r>
                      <a:r>
                        <a:rPr lang="fr-FR" sz="1300">
                          <a:solidFill>
                            <a:srgbClr val="000000"/>
                          </a:solidFill>
                          <a:latin typeface="Calibri"/>
                        </a:rPr>
                        <a:t> </a:t>
                      </a:r>
                      <a:endParaRPr/>
                    </a:p>
                  </a:txBody>
                  <a:tcPr/>
                </a:tc>
                <a:extLst>
                  <a:ext uri="{0D108BD9-81ED-4DB2-BD59-A6C34878D82A}">
                    <a16:rowId xmlns:a16="http://schemas.microsoft.com/office/drawing/2014/main" val="10003"/>
                  </a:ext>
                </a:extLst>
              </a:tr>
              <a:tr h="340200">
                <a:tc>
                  <a:txBody>
                    <a:bodyPr/>
                    <a:lstStyle/>
                    <a:p>
                      <a:pPr>
                        <a:lnSpc>
                          <a:spcPct val="100000"/>
                        </a:lnSpc>
                      </a:pPr>
                      <a:r>
                        <a:rPr lang="fr-FR" sz="1600">
                          <a:solidFill>
                            <a:srgbClr val="000000"/>
                          </a:solidFill>
                          <a:latin typeface="Calibri"/>
                        </a:rPr>
                        <a:t>Philosophie</a:t>
                      </a:r>
                      <a:endParaRPr/>
                    </a:p>
                  </a:txBody>
                  <a:tcPr/>
                </a:tc>
                <a:tc>
                  <a:txBody>
                    <a:bodyPr/>
                    <a:lstStyle/>
                    <a:p>
                      <a:pPr algn="ctr">
                        <a:lnSpc>
                          <a:spcPct val="100000"/>
                        </a:lnSpc>
                      </a:pPr>
                      <a:r>
                        <a:rPr lang="fr-FR" sz="1400">
                          <a:solidFill>
                            <a:srgbClr val="000000"/>
                          </a:solidFill>
                          <a:latin typeface="Calibri"/>
                        </a:rPr>
                        <a:t>8</a:t>
                      </a:r>
                      <a:endParaRPr/>
                    </a:p>
                  </a:txBody>
                  <a:tcPr/>
                </a:tc>
                <a:tc>
                  <a:txBody>
                    <a:bodyPr/>
                    <a:lstStyle/>
                    <a:p>
                      <a:pPr algn="ctr">
                        <a:lnSpc>
                          <a:spcPct val="100000"/>
                        </a:lnSpc>
                      </a:pPr>
                      <a:r>
                        <a:rPr lang="fr-FR" sz="1400">
                          <a:solidFill>
                            <a:srgbClr val="000000"/>
                          </a:solidFill>
                          <a:latin typeface="Calibri"/>
                        </a:rPr>
                        <a:t>Écrit</a:t>
                      </a:r>
                      <a:endParaRPr/>
                    </a:p>
                  </a:txBody>
                  <a:tcPr/>
                </a:tc>
                <a:tc>
                  <a:txBody>
                    <a:bodyPr/>
                    <a:lstStyle/>
                    <a:p>
                      <a:pPr>
                        <a:lnSpc>
                          <a:spcPct val="100000"/>
                        </a:lnSpc>
                      </a:pPr>
                      <a:r>
                        <a:rPr lang="fr-FR" sz="1300">
                          <a:solidFill>
                            <a:srgbClr val="000000"/>
                          </a:solidFill>
                          <a:latin typeface="Calibri"/>
                        </a:rPr>
                        <a:t>Juin de l’année de T</a:t>
                      </a:r>
                      <a:r>
                        <a:rPr lang="fr-FR" sz="1300" baseline="30000">
                          <a:solidFill>
                            <a:srgbClr val="000000"/>
                          </a:solidFill>
                          <a:latin typeface="Calibri"/>
                        </a:rPr>
                        <a:t>ale</a:t>
                      </a:r>
                      <a:endParaRPr/>
                    </a:p>
                  </a:txBody>
                  <a:tcPr/>
                </a:tc>
                <a:extLst>
                  <a:ext uri="{0D108BD9-81ED-4DB2-BD59-A6C34878D82A}">
                    <a16:rowId xmlns:a16="http://schemas.microsoft.com/office/drawing/2014/main" val="10004"/>
                  </a:ext>
                </a:extLst>
              </a:tr>
              <a:tr h="340200">
                <a:tc>
                  <a:txBody>
                    <a:bodyPr/>
                    <a:lstStyle/>
                    <a:p>
                      <a:pPr>
                        <a:lnSpc>
                          <a:spcPct val="100000"/>
                        </a:lnSpc>
                      </a:pPr>
                      <a:r>
                        <a:rPr lang="fr-FR" sz="1600">
                          <a:solidFill>
                            <a:srgbClr val="000000"/>
                          </a:solidFill>
                          <a:latin typeface="Calibri"/>
                        </a:rPr>
                        <a:t>Oral final*</a:t>
                      </a:r>
                      <a:endParaRPr/>
                    </a:p>
                  </a:txBody>
                  <a:tcPr/>
                </a:tc>
                <a:tc>
                  <a:txBody>
                    <a:bodyPr/>
                    <a:lstStyle/>
                    <a:p>
                      <a:pPr algn="ctr">
                        <a:lnSpc>
                          <a:spcPct val="100000"/>
                        </a:lnSpc>
                      </a:pPr>
                      <a:r>
                        <a:rPr lang="fr-FR" sz="1400">
                          <a:solidFill>
                            <a:srgbClr val="000000"/>
                          </a:solidFill>
                          <a:latin typeface="Calibri"/>
                        </a:rPr>
                        <a:t>10</a:t>
                      </a:r>
                      <a:endParaRPr/>
                    </a:p>
                  </a:txBody>
                  <a:tcPr/>
                </a:tc>
                <a:tc>
                  <a:txBody>
                    <a:bodyPr/>
                    <a:lstStyle/>
                    <a:p>
                      <a:pPr algn="ctr">
                        <a:lnSpc>
                          <a:spcPct val="100000"/>
                        </a:lnSpc>
                      </a:pPr>
                      <a:r>
                        <a:rPr lang="fr-FR" sz="1400">
                          <a:solidFill>
                            <a:srgbClr val="000000"/>
                          </a:solidFill>
                          <a:latin typeface="Calibri"/>
                        </a:rPr>
                        <a:t>Oral</a:t>
                      </a:r>
                      <a:endParaRPr/>
                    </a:p>
                  </a:txBody>
                  <a:tcPr/>
                </a:tc>
                <a:tc>
                  <a:txBody>
                    <a:bodyPr/>
                    <a:lstStyle/>
                    <a:p>
                      <a:pPr>
                        <a:lnSpc>
                          <a:spcPct val="100000"/>
                        </a:lnSpc>
                      </a:pPr>
                      <a:r>
                        <a:rPr lang="fr-FR" sz="1300">
                          <a:solidFill>
                            <a:srgbClr val="000000"/>
                          </a:solidFill>
                          <a:latin typeface="Calibri"/>
                        </a:rPr>
                        <a:t>Juin de l’année de T</a:t>
                      </a:r>
                      <a:r>
                        <a:rPr lang="fr-FR" sz="1300" baseline="30000">
                          <a:solidFill>
                            <a:srgbClr val="000000"/>
                          </a:solidFill>
                          <a:latin typeface="Calibri"/>
                        </a:rPr>
                        <a:t>ale</a:t>
                      </a:r>
                      <a:endParaRPr/>
                    </a:p>
                  </a:txBody>
                  <a:tcPr/>
                </a:tc>
                <a:extLst>
                  <a:ext uri="{0D108BD9-81ED-4DB2-BD59-A6C34878D82A}">
                    <a16:rowId xmlns:a16="http://schemas.microsoft.com/office/drawing/2014/main" val="10005"/>
                  </a:ext>
                </a:extLst>
              </a:tr>
              <a:tr h="340200">
                <a:tc>
                  <a:txBody>
                    <a:bodyPr/>
                    <a:lstStyle/>
                    <a:p>
                      <a:pPr>
                        <a:lnSpc>
                          <a:spcPct val="100000"/>
                        </a:lnSpc>
                      </a:pPr>
                      <a:r>
                        <a:rPr lang="fr-FR" sz="1600">
                          <a:solidFill>
                            <a:srgbClr val="000000"/>
                          </a:solidFill>
                          <a:latin typeface="Calibri"/>
                        </a:rPr>
                        <a:t>Spécialité 1</a:t>
                      </a:r>
                      <a:endParaRPr/>
                    </a:p>
                  </a:txBody>
                  <a:tcPr/>
                </a:tc>
                <a:tc>
                  <a:txBody>
                    <a:bodyPr/>
                    <a:lstStyle/>
                    <a:p>
                      <a:pPr algn="ctr">
                        <a:lnSpc>
                          <a:spcPct val="100000"/>
                        </a:lnSpc>
                      </a:pPr>
                      <a:r>
                        <a:rPr lang="fr-FR" sz="1400">
                          <a:solidFill>
                            <a:srgbClr val="000000"/>
                          </a:solidFill>
                          <a:latin typeface="Calibri"/>
                        </a:rPr>
                        <a:t>16</a:t>
                      </a:r>
                      <a:endParaRPr/>
                    </a:p>
                  </a:txBody>
                  <a:tcPr/>
                </a:tc>
                <a:tc>
                  <a:txBody>
                    <a:bodyPr/>
                    <a:lstStyle/>
                    <a:p>
                      <a:pPr algn="ctr">
                        <a:lnSpc>
                          <a:spcPct val="100000"/>
                        </a:lnSpc>
                      </a:pPr>
                      <a:r>
                        <a:rPr lang="fr-FR" sz="1400">
                          <a:solidFill>
                            <a:srgbClr val="000000"/>
                          </a:solidFill>
                          <a:latin typeface="Calibri"/>
                        </a:rPr>
                        <a:t>Écrit</a:t>
                      </a:r>
                      <a:endParaRPr/>
                    </a:p>
                  </a:txBody>
                  <a:tcPr/>
                </a:tc>
                <a:tc>
                  <a:txBody>
                    <a:bodyPr/>
                    <a:lstStyle/>
                    <a:p>
                      <a:pPr>
                        <a:lnSpc>
                          <a:spcPct val="100000"/>
                        </a:lnSpc>
                      </a:pPr>
                      <a:r>
                        <a:rPr lang="fr-FR" sz="1300">
                          <a:solidFill>
                            <a:srgbClr val="000000"/>
                          </a:solidFill>
                          <a:latin typeface="Calibri"/>
                        </a:rPr>
                        <a:t>Printemps de l’année de T</a:t>
                      </a:r>
                      <a:r>
                        <a:rPr lang="fr-FR" sz="1300" baseline="30000">
                          <a:solidFill>
                            <a:srgbClr val="000000"/>
                          </a:solidFill>
                          <a:latin typeface="Calibri"/>
                        </a:rPr>
                        <a:t>ale</a:t>
                      </a:r>
                      <a:endParaRPr/>
                    </a:p>
                  </a:txBody>
                  <a:tcPr/>
                </a:tc>
                <a:extLst>
                  <a:ext uri="{0D108BD9-81ED-4DB2-BD59-A6C34878D82A}">
                    <a16:rowId xmlns:a16="http://schemas.microsoft.com/office/drawing/2014/main" val="10006"/>
                  </a:ext>
                </a:extLst>
              </a:tr>
              <a:tr h="340200">
                <a:tc>
                  <a:txBody>
                    <a:bodyPr/>
                    <a:lstStyle/>
                    <a:p>
                      <a:pPr>
                        <a:lnSpc>
                          <a:spcPct val="100000"/>
                        </a:lnSpc>
                      </a:pPr>
                      <a:r>
                        <a:rPr lang="fr-FR" sz="1600">
                          <a:solidFill>
                            <a:srgbClr val="000000"/>
                          </a:solidFill>
                          <a:latin typeface="Calibri"/>
                        </a:rPr>
                        <a:t>Spécialité 2</a:t>
                      </a:r>
                      <a:endParaRPr/>
                    </a:p>
                  </a:txBody>
                  <a:tcPr/>
                </a:tc>
                <a:tc>
                  <a:txBody>
                    <a:bodyPr/>
                    <a:lstStyle/>
                    <a:p>
                      <a:pPr algn="ctr">
                        <a:lnSpc>
                          <a:spcPct val="100000"/>
                        </a:lnSpc>
                      </a:pPr>
                      <a:r>
                        <a:rPr lang="fr-FR" sz="1400">
                          <a:solidFill>
                            <a:srgbClr val="000000"/>
                          </a:solidFill>
                          <a:latin typeface="Calibri"/>
                        </a:rPr>
                        <a:t>16</a:t>
                      </a:r>
                      <a:endParaRPr/>
                    </a:p>
                  </a:txBody>
                  <a:tcPr/>
                </a:tc>
                <a:tc>
                  <a:txBody>
                    <a:bodyPr/>
                    <a:lstStyle/>
                    <a:p>
                      <a:pPr algn="ctr">
                        <a:lnSpc>
                          <a:spcPct val="100000"/>
                        </a:lnSpc>
                      </a:pPr>
                      <a:r>
                        <a:rPr lang="fr-FR" sz="1400">
                          <a:solidFill>
                            <a:srgbClr val="000000"/>
                          </a:solidFill>
                          <a:latin typeface="Calibri"/>
                        </a:rPr>
                        <a:t>Écrit</a:t>
                      </a:r>
                      <a:endParaRPr/>
                    </a:p>
                  </a:txBody>
                  <a:tcPr/>
                </a:tc>
                <a:tc>
                  <a:txBody>
                    <a:bodyPr/>
                    <a:lstStyle/>
                    <a:p>
                      <a:pPr>
                        <a:lnSpc>
                          <a:spcPct val="100000"/>
                        </a:lnSpc>
                      </a:pPr>
                      <a:r>
                        <a:rPr lang="fr-FR" sz="1300">
                          <a:solidFill>
                            <a:srgbClr val="000000"/>
                          </a:solidFill>
                          <a:latin typeface="Calibri"/>
                        </a:rPr>
                        <a:t>Printemps de l’année de T</a:t>
                      </a:r>
                      <a:r>
                        <a:rPr lang="fr-FR" sz="1300" baseline="30000">
                          <a:solidFill>
                            <a:srgbClr val="000000"/>
                          </a:solidFill>
                          <a:latin typeface="Calibri"/>
                        </a:rPr>
                        <a:t>ale</a:t>
                      </a:r>
                      <a:endParaRPr/>
                    </a:p>
                  </a:txBody>
                  <a:tcPr/>
                </a:tc>
                <a:extLst>
                  <a:ext uri="{0D108BD9-81ED-4DB2-BD59-A6C34878D82A}">
                    <a16:rowId xmlns:a16="http://schemas.microsoft.com/office/drawing/2014/main" val="10007"/>
                  </a:ext>
                </a:extLst>
              </a:tr>
              <a:tr h="428760">
                <a:tc>
                  <a:txBody>
                    <a:bodyPr/>
                    <a:lstStyle/>
                    <a:p>
                      <a:pPr algn="ctr">
                        <a:lnSpc>
                          <a:spcPct val="100000"/>
                        </a:lnSpc>
                      </a:pPr>
                      <a:r>
                        <a:rPr lang="fr-FR" sz="1600" b="1">
                          <a:solidFill>
                            <a:srgbClr val="000000"/>
                          </a:solidFill>
                          <a:latin typeface="Calibri"/>
                        </a:rPr>
                        <a:t>Contrôle continu</a:t>
                      </a:r>
                      <a:endParaRPr/>
                    </a:p>
                  </a:txBody>
                  <a:tcPr/>
                </a:tc>
                <a:tc>
                  <a:txBody>
                    <a:bodyPr/>
                    <a:lstStyle/>
                    <a:p>
                      <a:endParaRPr lang="fr-F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0008"/>
                  </a:ext>
                </a:extLst>
              </a:tr>
              <a:tr h="494280">
                <a:tc>
                  <a:txBody>
                    <a:bodyPr/>
                    <a:lstStyle/>
                    <a:p>
                      <a:pPr>
                        <a:lnSpc>
                          <a:spcPct val="100000"/>
                        </a:lnSpc>
                      </a:pPr>
                      <a:r>
                        <a:rPr lang="fr-FR" sz="1600">
                          <a:solidFill>
                            <a:srgbClr val="000000"/>
                          </a:solidFill>
                          <a:latin typeface="Calibri"/>
                        </a:rPr>
                        <a:t>Épreuves de contrôle continu</a:t>
                      </a:r>
                      <a:endParaRPr/>
                    </a:p>
                  </a:txBody>
                  <a:tcPr/>
                </a:tc>
                <a:tc>
                  <a:txBody>
                    <a:bodyPr/>
                    <a:lstStyle/>
                    <a:p>
                      <a:pPr algn="ctr">
                        <a:lnSpc>
                          <a:spcPct val="100000"/>
                        </a:lnSpc>
                      </a:pPr>
                      <a:r>
                        <a:rPr lang="fr-FR" sz="1400">
                          <a:solidFill>
                            <a:srgbClr val="000000"/>
                          </a:solidFill>
                          <a:latin typeface="Calibri"/>
                        </a:rPr>
                        <a:t>30</a:t>
                      </a:r>
                      <a:endParaRPr/>
                    </a:p>
                  </a:txBody>
                  <a:tcPr/>
                </a:tc>
                <a:tc>
                  <a:txBody>
                    <a:bodyPr/>
                    <a:lstStyle/>
                    <a:p>
                      <a:pPr algn="ctr">
                        <a:lnSpc>
                          <a:spcPct val="100000"/>
                        </a:lnSpc>
                      </a:pPr>
                      <a:r>
                        <a:rPr lang="fr-FR" sz="1600">
                          <a:solidFill>
                            <a:srgbClr val="000000"/>
                          </a:solidFill>
                          <a:latin typeface="Calibri"/>
                        </a:rPr>
                        <a:t>Écrit</a:t>
                      </a:r>
                      <a:endParaRPr/>
                    </a:p>
                  </a:txBody>
                  <a:tcPr/>
                </a:tc>
                <a:tc>
                  <a:txBody>
                    <a:bodyPr/>
                    <a:lstStyle/>
                    <a:p>
                      <a:pPr>
                        <a:lnSpc>
                          <a:spcPct val="100000"/>
                        </a:lnSpc>
                      </a:pPr>
                      <a:r>
                        <a:rPr lang="fr-FR" sz="1300">
                          <a:solidFill>
                            <a:srgbClr val="000000"/>
                          </a:solidFill>
                          <a:latin typeface="Calibri"/>
                        </a:rPr>
                        <a:t>2</a:t>
                      </a:r>
                      <a:r>
                        <a:rPr lang="fr-FR" sz="1300" baseline="30000">
                          <a:solidFill>
                            <a:srgbClr val="000000"/>
                          </a:solidFill>
                          <a:latin typeface="Calibri"/>
                        </a:rPr>
                        <a:t>ème</a:t>
                      </a:r>
                      <a:r>
                        <a:rPr lang="fr-FR" sz="1300">
                          <a:solidFill>
                            <a:srgbClr val="000000"/>
                          </a:solidFill>
                          <a:latin typeface="Calibri"/>
                        </a:rPr>
                        <a:t> et 3</a:t>
                      </a:r>
                      <a:r>
                        <a:rPr lang="fr-FR" sz="1300" baseline="30000">
                          <a:solidFill>
                            <a:srgbClr val="000000"/>
                          </a:solidFill>
                          <a:latin typeface="Calibri"/>
                        </a:rPr>
                        <a:t>ème</a:t>
                      </a:r>
                      <a:r>
                        <a:rPr lang="fr-FR" sz="1300">
                          <a:solidFill>
                            <a:srgbClr val="000000"/>
                          </a:solidFill>
                          <a:latin typeface="Calibri"/>
                        </a:rPr>
                        <a:t> trimestres de 1</a:t>
                      </a:r>
                      <a:r>
                        <a:rPr lang="fr-FR" sz="1300" baseline="30000">
                          <a:solidFill>
                            <a:srgbClr val="000000"/>
                          </a:solidFill>
                          <a:latin typeface="Calibri"/>
                        </a:rPr>
                        <a:t>re</a:t>
                      </a:r>
                      <a:endParaRPr/>
                    </a:p>
                    <a:p>
                      <a:pPr>
                        <a:lnSpc>
                          <a:spcPct val="100000"/>
                        </a:lnSpc>
                      </a:pPr>
                      <a:r>
                        <a:rPr lang="fr-FR" sz="1300">
                          <a:solidFill>
                            <a:srgbClr val="000000"/>
                          </a:solidFill>
                          <a:latin typeface="Calibri"/>
                        </a:rPr>
                        <a:t>2</a:t>
                      </a:r>
                      <a:r>
                        <a:rPr lang="fr-FR" sz="1300" baseline="30000">
                          <a:solidFill>
                            <a:srgbClr val="000000"/>
                          </a:solidFill>
                          <a:latin typeface="Calibri"/>
                        </a:rPr>
                        <a:t>ème</a:t>
                      </a:r>
                      <a:r>
                        <a:rPr lang="fr-FR" sz="1300">
                          <a:solidFill>
                            <a:srgbClr val="000000"/>
                          </a:solidFill>
                          <a:latin typeface="Calibri"/>
                        </a:rPr>
                        <a:t> trimestre de T</a:t>
                      </a:r>
                      <a:r>
                        <a:rPr lang="fr-FR" sz="1300" baseline="30000">
                          <a:solidFill>
                            <a:srgbClr val="000000"/>
                          </a:solidFill>
                          <a:latin typeface="Calibri"/>
                        </a:rPr>
                        <a:t>ale</a:t>
                      </a:r>
                      <a:endParaRPr/>
                    </a:p>
                  </a:txBody>
                  <a:tcPr/>
                </a:tc>
                <a:extLst>
                  <a:ext uri="{0D108BD9-81ED-4DB2-BD59-A6C34878D82A}">
                    <a16:rowId xmlns:a16="http://schemas.microsoft.com/office/drawing/2014/main" val="10009"/>
                  </a:ext>
                </a:extLst>
              </a:tr>
              <a:tr h="428760">
                <a:tc>
                  <a:txBody>
                    <a:bodyPr/>
                    <a:lstStyle/>
                    <a:p>
                      <a:pPr>
                        <a:lnSpc>
                          <a:spcPct val="100000"/>
                        </a:lnSpc>
                      </a:pPr>
                      <a:r>
                        <a:rPr lang="fr-FR" sz="1600">
                          <a:solidFill>
                            <a:srgbClr val="000000"/>
                          </a:solidFill>
                          <a:latin typeface="Calibri"/>
                        </a:rPr>
                        <a:t>Moyenne des résultats du cycle T</a:t>
                      </a:r>
                      <a:r>
                        <a:rPr lang="fr-FR" sz="1600" baseline="30000">
                          <a:solidFill>
                            <a:srgbClr val="000000"/>
                          </a:solidFill>
                          <a:latin typeface="Calibri"/>
                        </a:rPr>
                        <a:t>al</a:t>
                      </a:r>
                      <a:endParaRPr/>
                    </a:p>
                  </a:txBody>
                  <a:tcPr/>
                </a:tc>
                <a:tc>
                  <a:txBody>
                    <a:bodyPr/>
                    <a:lstStyle/>
                    <a:p>
                      <a:pPr algn="ctr">
                        <a:lnSpc>
                          <a:spcPct val="100000"/>
                        </a:lnSpc>
                      </a:pPr>
                      <a:r>
                        <a:rPr lang="fr-FR" sz="1400">
                          <a:solidFill>
                            <a:srgbClr val="000000"/>
                          </a:solidFill>
                          <a:latin typeface="Calibri"/>
                        </a:rPr>
                        <a:t>10</a:t>
                      </a:r>
                      <a:endParaRPr/>
                    </a:p>
                  </a:txBody>
                  <a:tcPr/>
                </a:tc>
                <a:tc>
                  <a:txBody>
                    <a:bodyPr/>
                    <a:lstStyle/>
                    <a:p>
                      <a:endParaRPr lang="fr-FR"/>
                    </a:p>
                  </a:txBody>
                  <a:tcPr/>
                </a:tc>
                <a:tc>
                  <a:txBody>
                    <a:bodyPr/>
                    <a:lstStyle/>
                    <a:p>
                      <a:pPr>
                        <a:lnSpc>
                          <a:spcPct val="100000"/>
                        </a:lnSpc>
                      </a:pPr>
                      <a:r>
                        <a:rPr lang="fr-FR" sz="1300">
                          <a:solidFill>
                            <a:srgbClr val="000000"/>
                          </a:solidFill>
                          <a:latin typeface="Calibri"/>
                        </a:rPr>
                        <a:t>Ensemble des notes de 1</a:t>
                      </a:r>
                      <a:r>
                        <a:rPr lang="fr-FR" sz="1300" baseline="30000">
                          <a:solidFill>
                            <a:srgbClr val="000000"/>
                          </a:solidFill>
                          <a:latin typeface="Calibri"/>
                        </a:rPr>
                        <a:t>re</a:t>
                      </a:r>
                      <a:r>
                        <a:rPr lang="fr-FR" sz="1300">
                          <a:solidFill>
                            <a:srgbClr val="000000"/>
                          </a:solidFill>
                          <a:latin typeface="Calibri"/>
                        </a:rPr>
                        <a:t> et de T</a:t>
                      </a:r>
                      <a:r>
                        <a:rPr lang="fr-FR" sz="1300" baseline="30000">
                          <a:solidFill>
                            <a:srgbClr val="000000"/>
                          </a:solidFill>
                          <a:latin typeface="Calibri"/>
                        </a:rPr>
                        <a:t>ale</a:t>
                      </a:r>
                      <a:endParaRPr/>
                    </a:p>
                  </a:txBody>
                  <a:tcPr/>
                </a:tc>
                <a:extLst>
                  <a:ext uri="{0D108BD9-81ED-4DB2-BD59-A6C34878D82A}">
                    <a16:rowId xmlns:a16="http://schemas.microsoft.com/office/drawing/2014/main" val="10010"/>
                  </a:ext>
                </a:extLst>
              </a:tr>
              <a:tr h="428760">
                <a:tc>
                  <a:txBody>
                    <a:bodyPr/>
                    <a:lstStyle/>
                    <a:p>
                      <a:pPr>
                        <a:lnSpc>
                          <a:spcPct val="100000"/>
                        </a:lnSpc>
                      </a:pPr>
                      <a:r>
                        <a:rPr lang="fr-FR" sz="1600" b="1">
                          <a:solidFill>
                            <a:srgbClr val="FFFFFF"/>
                          </a:solidFill>
                          <a:latin typeface="Calibri"/>
                        </a:rPr>
                        <a:t>Total</a:t>
                      </a:r>
                      <a:endParaRPr/>
                    </a:p>
                  </a:txBody>
                  <a:tcPr/>
                </a:tc>
                <a:tc>
                  <a:txBody>
                    <a:bodyPr/>
                    <a:lstStyle/>
                    <a:p>
                      <a:pPr algn="ctr">
                        <a:lnSpc>
                          <a:spcPct val="100000"/>
                        </a:lnSpc>
                      </a:pPr>
                      <a:r>
                        <a:rPr lang="fr-FR" sz="1400" b="1">
                          <a:solidFill>
                            <a:srgbClr val="FFFFFF"/>
                          </a:solidFill>
                          <a:latin typeface="Calibri"/>
                        </a:rPr>
                        <a:t>100</a:t>
                      </a:r>
                      <a:endParaRP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0011"/>
                  </a:ext>
                </a:extLst>
              </a:tr>
            </a:tbl>
          </a:graphicData>
        </a:graphic>
      </p:graphicFrame>
      <p:sp>
        <p:nvSpPr>
          <p:cNvPr id="123" name="CustomShape 4"/>
          <p:cNvSpPr/>
          <p:nvPr/>
        </p:nvSpPr>
        <p:spPr>
          <a:xfrm>
            <a:off x="231120" y="6505560"/>
            <a:ext cx="7290360" cy="301680"/>
          </a:xfrm>
          <a:prstGeom prst="rect">
            <a:avLst/>
          </a:prstGeom>
          <a:noFill/>
          <a:ln>
            <a:noFill/>
          </a:ln>
        </p:spPr>
        <p:txBody>
          <a:bodyPr wrap="none" lIns="90000" tIns="45000" rIns="90000" bIns="45000"/>
          <a:lstStyle/>
          <a:p>
            <a:pPr>
              <a:lnSpc>
                <a:spcPct val="100000"/>
              </a:lnSpc>
            </a:pPr>
            <a:r>
              <a:rPr lang="fr-FR" sz="1400">
                <a:solidFill>
                  <a:srgbClr val="000000"/>
                </a:solidFill>
                <a:latin typeface="Arial"/>
              </a:rPr>
              <a:t>*</a:t>
            </a:r>
            <a:r>
              <a:rPr lang="fr-FR" sz="1400">
                <a:solidFill>
                  <a:srgbClr val="000000"/>
                </a:solidFill>
                <a:latin typeface="Calibri"/>
              </a:rPr>
              <a:t> L’oral porte sur un projet adossé à un ou deux enseignements de spécialité choisis par le candidat</a:t>
            </a:r>
            <a:endParaRPr/>
          </a:p>
        </p:txBody>
      </p:sp>
      <p:sp>
        <p:nvSpPr>
          <p:cNvPr id="6" name="ZoneTexte 5"/>
          <p:cNvSpPr txBox="1"/>
          <p:nvPr/>
        </p:nvSpPr>
        <p:spPr>
          <a:xfrm>
            <a:off x="0" y="7573"/>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2662"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1"/>
          <p:cNvSpPr/>
          <p:nvPr/>
        </p:nvSpPr>
        <p:spPr>
          <a:xfrm>
            <a:off x="1124222" y="32429"/>
            <a:ext cx="1272658"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177443782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2988000" y="565200"/>
            <a:ext cx="5236200" cy="465880"/>
          </a:xfrm>
          <a:prstGeom prst="rect">
            <a:avLst/>
          </a:prstGeom>
          <a:solidFill>
            <a:srgbClr val="FF9933"/>
          </a:solidFill>
          <a:ln>
            <a:noFill/>
          </a:ln>
        </p:spPr>
        <p:txBody>
          <a:bodyPr lIns="90000" tIns="45000" rIns="90000" bIns="45000"/>
          <a:lstStyle/>
          <a:p>
            <a:pPr algn="ctr">
              <a:lnSpc>
                <a:spcPct val="100000"/>
              </a:lnSpc>
            </a:pPr>
            <a:r>
              <a:rPr lang="fr-FR" sz="2800" b="1" dirty="0">
                <a:solidFill>
                  <a:srgbClr val="FFFFFF"/>
                </a:solidFill>
                <a:latin typeface="Arial Black"/>
              </a:rPr>
              <a:t>Baccalauréat 2021</a:t>
            </a:r>
            <a:endParaRPr dirty="0"/>
          </a:p>
        </p:txBody>
      </p:sp>
      <p:sp>
        <p:nvSpPr>
          <p:cNvPr id="133" name="CustomShape 2"/>
          <p:cNvSpPr/>
          <p:nvPr/>
        </p:nvSpPr>
        <p:spPr>
          <a:xfrm>
            <a:off x="4240080" y="1108440"/>
            <a:ext cx="4736880" cy="393480"/>
          </a:xfrm>
          <a:prstGeom prst="rect">
            <a:avLst/>
          </a:prstGeom>
          <a:solidFill>
            <a:srgbClr val="C0504D"/>
          </a:solidFill>
          <a:ln w="25560">
            <a:solidFill>
              <a:srgbClr val="8E3B38"/>
            </a:solidFill>
            <a:round/>
          </a:ln>
        </p:spPr>
        <p:txBody>
          <a:bodyPr lIns="90000" tIns="45000" rIns="90000" bIns="45000"/>
          <a:lstStyle/>
          <a:p>
            <a:pPr algn="ctr">
              <a:lnSpc>
                <a:spcPct val="100000"/>
              </a:lnSpc>
            </a:pPr>
            <a:r>
              <a:rPr lang="fr-FR" sz="2000" b="1">
                <a:solidFill>
                  <a:srgbClr val="FFFFFF"/>
                </a:solidFill>
                <a:latin typeface="Arial Black"/>
              </a:rPr>
              <a:t>Poursuites d’études</a:t>
            </a:r>
            <a:endParaRPr/>
          </a:p>
        </p:txBody>
      </p:sp>
      <p:sp>
        <p:nvSpPr>
          <p:cNvPr id="134" name="CustomShape 3"/>
          <p:cNvSpPr/>
          <p:nvPr/>
        </p:nvSpPr>
        <p:spPr>
          <a:xfrm>
            <a:off x="164880" y="2045160"/>
            <a:ext cx="8712720" cy="818640"/>
          </a:xfrm>
          <a:prstGeom prst="rect">
            <a:avLst/>
          </a:prstGeom>
          <a:solidFill>
            <a:srgbClr val="31859C"/>
          </a:solidFill>
          <a:ln w="38160">
            <a:solidFill>
              <a:srgbClr val="FFFFFF"/>
            </a:solidFill>
            <a:round/>
          </a:ln>
        </p:spPr>
        <p:txBody>
          <a:bodyPr lIns="90000" tIns="45000" rIns="90000" bIns="45000"/>
          <a:lstStyle/>
          <a:p>
            <a:pPr algn="ctr">
              <a:lnSpc>
                <a:spcPct val="100000"/>
              </a:lnSpc>
            </a:pPr>
            <a:r>
              <a:rPr lang="fr-FR" sz="1600" b="1">
                <a:solidFill>
                  <a:srgbClr val="FFFFFF"/>
                </a:solidFill>
                <a:latin typeface="Calibri"/>
              </a:rPr>
              <a:t>L‘un des objectifs de la réforme est de mieux prendre en compte le travail des lycéens dans la construction de leurs projets. Les années de lycée doivent être l’occasion de réfléchir et de préparer progressivement son projet pour l’enseignement supérieur</a:t>
            </a:r>
            <a:endParaRPr/>
          </a:p>
        </p:txBody>
      </p:sp>
      <p:sp>
        <p:nvSpPr>
          <p:cNvPr id="135" name="CustomShape 4"/>
          <p:cNvSpPr/>
          <p:nvPr/>
        </p:nvSpPr>
        <p:spPr>
          <a:xfrm>
            <a:off x="164880" y="3045600"/>
            <a:ext cx="8712720" cy="575280"/>
          </a:xfrm>
          <a:prstGeom prst="rect">
            <a:avLst/>
          </a:prstGeom>
          <a:solidFill>
            <a:srgbClr val="4F81BD"/>
          </a:solidFill>
          <a:ln w="25560">
            <a:solidFill>
              <a:srgbClr val="3A5F8B"/>
            </a:solidFill>
            <a:round/>
          </a:ln>
        </p:spPr>
        <p:txBody>
          <a:bodyPr lIns="90000" tIns="45000" rIns="90000" bIns="45000"/>
          <a:lstStyle/>
          <a:p>
            <a:pPr algn="ctr">
              <a:lnSpc>
                <a:spcPct val="100000"/>
              </a:lnSpc>
            </a:pPr>
            <a:r>
              <a:rPr lang="fr-FR" sz="1600" b="1" dirty="0">
                <a:solidFill>
                  <a:srgbClr val="FFFFFF"/>
                </a:solidFill>
                <a:latin typeface="Calibri"/>
              </a:rPr>
              <a:t> Le lien entre les contenus étudiés au lycée et la poursuite d’études dans l’enseignement supérieur repose sur les matières du tronc commun et les disciplines de spécialité</a:t>
            </a:r>
            <a:endParaRPr dirty="0"/>
          </a:p>
        </p:txBody>
      </p:sp>
      <p:sp>
        <p:nvSpPr>
          <p:cNvPr id="136" name="CustomShape 5"/>
          <p:cNvSpPr/>
          <p:nvPr/>
        </p:nvSpPr>
        <p:spPr>
          <a:xfrm>
            <a:off x="164880" y="4061520"/>
            <a:ext cx="8712720" cy="2421360"/>
          </a:xfrm>
          <a:prstGeom prst="rect">
            <a:avLst/>
          </a:prstGeom>
          <a:noFill/>
          <a:ln w="25560">
            <a:solidFill>
              <a:srgbClr val="4BACC6"/>
            </a:solidFill>
            <a:round/>
          </a:ln>
        </p:spPr>
        <p:txBody>
          <a:bodyPr lIns="90000" tIns="45000" rIns="90000" bIns="45000"/>
          <a:lstStyle/>
          <a:p>
            <a:pPr>
              <a:lnSpc>
                <a:spcPct val="100000"/>
              </a:lnSpc>
              <a:buFont typeface="Arial"/>
              <a:buChar char="•"/>
            </a:pPr>
            <a:r>
              <a:rPr lang="fr-FR" sz="1700">
                <a:solidFill>
                  <a:srgbClr val="000000"/>
                </a:solidFill>
                <a:latin typeface="Calibri"/>
              </a:rPr>
              <a:t>Le choix des disciplines de spécialité est donc primordial pour le projet d’étude de l’élève. </a:t>
            </a:r>
            <a:endParaRPr/>
          </a:p>
          <a:p>
            <a:pPr>
              <a:lnSpc>
                <a:spcPct val="100000"/>
              </a:lnSpc>
            </a:pPr>
            <a:endParaRPr/>
          </a:p>
          <a:p>
            <a:pPr>
              <a:lnSpc>
                <a:spcPct val="100000"/>
              </a:lnSpc>
              <a:buFont typeface="Arial"/>
              <a:buChar char="•"/>
            </a:pPr>
            <a:r>
              <a:rPr lang="fr-FR" sz="1700">
                <a:solidFill>
                  <a:srgbClr val="000000"/>
                </a:solidFill>
                <a:latin typeface="Calibri"/>
              </a:rPr>
              <a:t>Les disciplines de spécialité permettent d’approfondir progressivement les disciplines qui intéressent l’élève.</a:t>
            </a:r>
            <a:endParaRPr/>
          </a:p>
          <a:p>
            <a:pPr>
              <a:lnSpc>
                <a:spcPct val="100000"/>
              </a:lnSpc>
            </a:pPr>
            <a:endParaRPr/>
          </a:p>
          <a:p>
            <a:pPr>
              <a:lnSpc>
                <a:spcPct val="100000"/>
              </a:lnSpc>
              <a:buFont typeface="Arial"/>
              <a:buChar char="•"/>
            </a:pPr>
            <a:r>
              <a:rPr lang="fr-FR" sz="1700">
                <a:solidFill>
                  <a:srgbClr val="000000"/>
                </a:solidFill>
                <a:latin typeface="Calibri"/>
              </a:rPr>
              <a:t>Les disciplines de spécialité doivent être choisies pour permettre au dossier de l’élève de répondre aux attendus des établissements de l’enseignement supérieur lors de la sélection (notamment via  la plateforme Parcoursup). Dans cette optique, l’élève peut compléter ces enseignements de spécialité par des enseignements optionnels.</a:t>
            </a:r>
            <a:endParaRPr/>
          </a:p>
        </p:txBody>
      </p:sp>
      <p:sp>
        <p:nvSpPr>
          <p:cNvPr id="7" name="ZoneTexte 6"/>
          <p:cNvSpPr txBox="1"/>
          <p:nvPr/>
        </p:nvSpPr>
        <p:spPr>
          <a:xfrm>
            <a:off x="0" y="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2662"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1"/>
          <p:cNvSpPr/>
          <p:nvPr/>
        </p:nvSpPr>
        <p:spPr>
          <a:xfrm>
            <a:off x="988291" y="0"/>
            <a:ext cx="1745673"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3285218762"/>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3437336" y="1593057"/>
            <a:ext cx="4263628" cy="1102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3300">
                <a:solidFill>
                  <a:srgbClr val="000000"/>
                </a:solidFill>
              </a:rPr>
              <a:t>Les bacs</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5113" y="2957512"/>
            <a:ext cx="3430191" cy="3043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389360338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3676" y="1702595"/>
            <a:ext cx="4051697" cy="38933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2" name="AutoShape 2"/>
          <p:cNvSpPr>
            <a:spLocks noChangeArrowheads="1"/>
          </p:cNvSpPr>
          <p:nvPr/>
        </p:nvSpPr>
        <p:spPr bwMode="auto">
          <a:xfrm>
            <a:off x="1597820" y="985243"/>
            <a:ext cx="1350169" cy="917972"/>
          </a:xfrm>
          <a:prstGeom prst="horizontalScroll">
            <a:avLst>
              <a:gd name="adj" fmla="val 12500"/>
            </a:avLst>
          </a:prstGeom>
          <a:solidFill>
            <a:srgbClr val="BBE0E3"/>
          </a:solidFill>
          <a:ln w="25560" cap="sq">
            <a:solidFill>
              <a:srgbClr val="89A4A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1500" dirty="0"/>
              <a:t>BAC  STL</a:t>
            </a:r>
          </a:p>
        </p:txBody>
      </p:sp>
      <p:grpSp>
        <p:nvGrpSpPr>
          <p:cNvPr id="2" name="Group 3"/>
          <p:cNvGrpSpPr>
            <a:grpSpLocks/>
          </p:cNvGrpSpPr>
          <p:nvPr/>
        </p:nvGrpSpPr>
        <p:grpSpPr bwMode="auto">
          <a:xfrm>
            <a:off x="3383757" y="1108472"/>
            <a:ext cx="4350544" cy="552450"/>
            <a:chOff x="1882" y="211"/>
            <a:chExt cx="3654" cy="464"/>
          </a:xfrm>
        </p:grpSpPr>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11"/>
              <a:ext cx="3654" cy="4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5" name="Text Box 5"/>
            <p:cNvSpPr txBox="1">
              <a:spLocks noChangeArrowheads="1"/>
            </p:cNvSpPr>
            <p:nvPr/>
          </p:nvSpPr>
          <p:spPr bwMode="auto">
            <a:xfrm>
              <a:off x="1973" y="255"/>
              <a:ext cx="3529"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dirty="0"/>
                <a:t>Analyser, observer, manipuler</a:t>
              </a:r>
            </a:p>
          </p:txBody>
        </p:sp>
      </p:grpSp>
      <p:pic>
        <p:nvPicPr>
          <p:cNvPr id="2048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9341" y="2753916"/>
            <a:ext cx="971550" cy="10263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1716" y="4220921"/>
            <a:ext cx="1019175" cy="971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8" name="Text Box 8"/>
          <p:cNvSpPr txBox="1">
            <a:spLocks noChangeArrowheads="1"/>
          </p:cNvSpPr>
          <p:nvPr/>
        </p:nvSpPr>
        <p:spPr bwMode="auto">
          <a:xfrm>
            <a:off x="2993826" y="2078833"/>
            <a:ext cx="5007174" cy="8095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Font typeface="Wingdings" panose="05000000000000000000" pitchFamily="2" charset="2"/>
              <a:buChar char=""/>
            </a:pPr>
            <a:r>
              <a:rPr lang="fr-FR" sz="1050" dirty="0">
                <a:solidFill>
                  <a:schemeClr val="tx1"/>
                </a:solidFill>
                <a:latin typeface="+mn-lt"/>
                <a:cs typeface="Arial" panose="020B0604020202020204" pitchFamily="34" charset="0"/>
              </a:rPr>
              <a:t> </a:t>
            </a:r>
            <a:r>
              <a:rPr lang="fr-FR" sz="1050" dirty="0">
                <a:solidFill>
                  <a:schemeClr val="tx1"/>
                </a:solidFill>
              </a:rPr>
              <a:t>Pour les élèves qui ont un goût affirmé pour les manipulations en laboratoire et les matières scientifiques.</a:t>
            </a: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rgbClr val="000000"/>
              </a:solidFill>
              <a:latin typeface="Lucida Sans Unicode" panose="020B0602030504020204" pitchFamily="34" charset="0"/>
              <a:cs typeface="Arial" panose="020B0604020202020204" pitchFamily="34" charset="0"/>
            </a:endParaRPr>
          </a:p>
        </p:txBody>
      </p:sp>
      <p:pic>
        <p:nvPicPr>
          <p:cNvPr id="2048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3485" y="3267075"/>
            <a:ext cx="4480322" cy="4524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90" name="Text Box 10"/>
          <p:cNvSpPr txBox="1">
            <a:spLocks noChangeArrowheads="1"/>
          </p:cNvSpPr>
          <p:nvPr/>
        </p:nvSpPr>
        <p:spPr bwMode="auto">
          <a:xfrm>
            <a:off x="1597819" y="2633189"/>
            <a:ext cx="7337459" cy="36257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pPr eaLnBrk="1" hangingPunct="1">
              <a:buClrTx/>
              <a:buFontTx/>
              <a:buNone/>
            </a:pPr>
            <a:endParaRPr lang="fr-FR" sz="1350" dirty="0">
              <a:solidFill>
                <a:schemeClr val="tx1"/>
              </a:solidFill>
              <a:latin typeface="Lucida Sans Unicode" panose="020B0602030504020204" pitchFamily="34" charset="0"/>
              <a:cs typeface="Arial" panose="020B0604020202020204" pitchFamily="34" charset="0"/>
            </a:endParaRPr>
          </a:p>
          <a:p>
            <a:r>
              <a:rPr lang="fr-FR" sz="1050" b="1" dirty="0">
                <a:solidFill>
                  <a:schemeClr val="tx1"/>
                </a:solidFill>
              </a:rPr>
              <a:t>Les spécialités </a:t>
            </a:r>
          </a:p>
          <a:p>
            <a:r>
              <a:rPr lang="fr-FR" sz="1050" dirty="0">
                <a:solidFill>
                  <a:schemeClr val="tx1"/>
                </a:solidFill>
              </a:rPr>
              <a:t>3 spécialités en première </a:t>
            </a:r>
          </a:p>
          <a:p>
            <a:pPr fontAlgn="t"/>
            <a:r>
              <a:rPr lang="fr-FR" sz="1050" dirty="0">
                <a:solidFill>
                  <a:schemeClr val="accent2"/>
                </a:solidFill>
              </a:rPr>
              <a:t>Physique chimie et mathématiques</a:t>
            </a:r>
          </a:p>
          <a:p>
            <a:pPr fontAlgn="t"/>
            <a:r>
              <a:rPr lang="fr-FR" sz="1050" dirty="0">
                <a:solidFill>
                  <a:schemeClr val="accent2"/>
                </a:solidFill>
              </a:rPr>
              <a:t>Biochimie biologie</a:t>
            </a:r>
          </a:p>
          <a:p>
            <a:pPr fontAlgn="t"/>
            <a:r>
              <a:rPr lang="fr-FR" sz="1050" dirty="0">
                <a:solidFill>
                  <a:schemeClr val="accent2"/>
                </a:solidFill>
              </a:rPr>
              <a:t>Biotechnologie ou sciences physiques et chimiques en laboratoire</a:t>
            </a:r>
          </a:p>
          <a:p>
            <a:r>
              <a:rPr lang="fr-FR" sz="1050" dirty="0">
                <a:solidFill>
                  <a:schemeClr val="tx1"/>
                </a:solidFill>
              </a:rPr>
              <a:t>2 spécialités en terminale: </a:t>
            </a:r>
            <a:r>
              <a:rPr lang="fr-FR" sz="1050" b="1" dirty="0"/>
              <a:t>Les spécialités du bac STL</a:t>
            </a:r>
          </a:p>
          <a:p>
            <a:r>
              <a:rPr lang="fr-FR" sz="1050" dirty="0">
                <a:solidFill>
                  <a:schemeClr val="accent2"/>
                </a:solidFill>
              </a:rPr>
              <a:t>Biotechnologies </a:t>
            </a:r>
          </a:p>
          <a:p>
            <a:r>
              <a:rPr lang="fr-FR" sz="1050" dirty="0">
                <a:solidFill>
                  <a:schemeClr val="tx1"/>
                </a:solidFill>
              </a:rPr>
              <a:t>Cette spécialité étudie des exemples concrets d’application des biotechnologies dans différents secteurs (agroalimentaire, santé, environnement…), à travers des activités technologiques variées, relevant de la biochimie, de la microbiologie et de la biologie humaine. Elle permet de construire des compétences d’analyse et de synthèse nécessaire dans le monde de la recherche des bio-industries, de la maîtrise de l’environnement et de la gestion de la santé.</a:t>
            </a:r>
          </a:p>
          <a:p>
            <a:r>
              <a:rPr lang="fr-FR" sz="1050" dirty="0">
                <a:solidFill>
                  <a:schemeClr val="accent2"/>
                </a:solidFill>
              </a:rPr>
              <a:t>Sciences physiques et chimiques en laboratoire </a:t>
            </a:r>
            <a:r>
              <a:rPr lang="fr-FR" sz="1050" dirty="0">
                <a:solidFill>
                  <a:schemeClr val="tx1"/>
                </a:solidFill>
              </a:rPr>
              <a:t>Cette spécialité permet d’appréhender la diversité des métiers impliquant les sciences et technologies pratiquées dans les laboratoires, dans des domaines très variés tels que la production (énergie, produits de construction, emballages, produits chimiques, pharmaceutiques, agroalimentaires, textiles), l’aéronautique, l’analyse médicale et biologique, le traitement (eaux, déchets, pollution, air…), la météorologie, </a:t>
            </a:r>
            <a:r>
              <a:rPr lang="fr-FR" sz="1050" dirty="0" err="1">
                <a:solidFill>
                  <a:schemeClr val="tx1"/>
                </a:solidFill>
              </a:rPr>
              <a:t>etc</a:t>
            </a:r>
            <a:endParaRPr lang="fr-FR" sz="1050" dirty="0">
              <a:solidFill>
                <a:schemeClr val="tx1"/>
              </a:solidFill>
            </a:endParaRPr>
          </a:p>
          <a:p>
            <a:endParaRPr lang="fr-FR" sz="900" dirty="0">
              <a:solidFill>
                <a:schemeClr val="tx1"/>
              </a:solidFill>
            </a:endParaRPr>
          </a:p>
          <a:p>
            <a:endParaRPr lang="fr-FR" sz="1050" dirty="0">
              <a:solidFill>
                <a:schemeClr val="tx1"/>
              </a:solidFill>
            </a:endParaRPr>
          </a:p>
        </p:txBody>
      </p:sp>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Rectangle 12"/>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425263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8983" y="1374085"/>
            <a:ext cx="6977270" cy="1477328"/>
          </a:xfrm>
          <a:prstGeom prst="rect">
            <a:avLst/>
          </a:prstGeom>
        </p:spPr>
        <p:txBody>
          <a:bodyPr wrap="square">
            <a:spAutoFit/>
          </a:bodyPr>
          <a:lstStyle/>
          <a:p>
            <a:r>
              <a:rPr lang="fr-FR" sz="1500" dirty="0"/>
              <a:t>Pour les élèves attirés par les applications de l’art (graphisme, mode, design…) et par la conception et la réalisation d’objets (vêtements, meubles, ustensiles…) ou d’espaces.</a:t>
            </a:r>
          </a:p>
          <a:p>
            <a:endParaRPr lang="fr-FR" sz="1500" dirty="0"/>
          </a:p>
          <a:p>
            <a:r>
              <a:rPr lang="fr-FR" sz="1500" dirty="0"/>
              <a:t>En 1</a:t>
            </a:r>
            <a:r>
              <a:rPr lang="fr-FR" sz="1500" baseline="30000" dirty="0"/>
              <a:t>ère</a:t>
            </a:r>
            <a:r>
              <a:rPr lang="fr-FR" sz="1500" dirty="0"/>
              <a:t>:</a:t>
            </a:r>
          </a:p>
          <a:p>
            <a:endParaRPr lang="fr-FR" sz="1500" dirty="0"/>
          </a:p>
        </p:txBody>
      </p:sp>
      <p:sp>
        <p:nvSpPr>
          <p:cNvPr id="3" name="AutoShape 2"/>
          <p:cNvSpPr>
            <a:spLocks noChangeArrowheads="1"/>
          </p:cNvSpPr>
          <p:nvPr/>
        </p:nvSpPr>
        <p:spPr bwMode="auto">
          <a:xfrm>
            <a:off x="238747" y="979290"/>
            <a:ext cx="1350169" cy="917972"/>
          </a:xfrm>
          <a:prstGeom prst="horizontalScroll">
            <a:avLst>
              <a:gd name="adj" fmla="val 12500"/>
            </a:avLst>
          </a:prstGeom>
          <a:solidFill>
            <a:srgbClr val="BBE0E3"/>
          </a:solidFill>
          <a:ln w="25560" cap="sq">
            <a:solidFill>
              <a:srgbClr val="89A4A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r>
              <a:rPr lang="fr-FR" sz="1500" dirty="0"/>
              <a:t>BAC  STD2A</a:t>
            </a:r>
          </a:p>
        </p:txBody>
      </p:sp>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3676" y="979290"/>
            <a:ext cx="4051697" cy="3947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747" y="2058642"/>
            <a:ext cx="678656" cy="971550"/>
          </a:xfrm>
          <a:prstGeom prst="rect">
            <a:avLst/>
          </a:prstGeom>
        </p:spPr>
      </p:pic>
      <p:sp>
        <p:nvSpPr>
          <p:cNvPr id="7" name="Rectangle 6"/>
          <p:cNvSpPr/>
          <p:nvPr/>
        </p:nvSpPr>
        <p:spPr>
          <a:xfrm>
            <a:off x="2524538" y="2216727"/>
            <a:ext cx="5492625" cy="4455066"/>
          </a:xfrm>
          <a:prstGeom prst="rect">
            <a:avLst/>
          </a:prstGeom>
        </p:spPr>
        <p:txBody>
          <a:bodyPr wrap="square">
            <a:spAutoFit/>
          </a:bodyPr>
          <a:lstStyle/>
          <a:p>
            <a:pPr>
              <a:buFont typeface="Arial" panose="020B0604020202020204" pitchFamily="34" charset="0"/>
              <a:buChar char="•"/>
            </a:pPr>
            <a:r>
              <a:rPr lang="fr-FR" sz="1350" b="1" dirty="0"/>
              <a:t>Physique-chimie</a:t>
            </a:r>
            <a:r>
              <a:rPr lang="fr-FR" sz="1350" dirty="0"/>
              <a:t>. Deux thématiques sont proposées dans cet enseignement de spécialité: connaître et transformer les matériaux ; voir et faire voir des objets. Les élèves étudient les propriétés physiques des matériaux, ainsi que la lumière.</a:t>
            </a:r>
          </a:p>
          <a:p>
            <a:pPr>
              <a:buFont typeface="Arial" panose="020B0604020202020204" pitchFamily="34" charset="0"/>
              <a:buChar char="•"/>
            </a:pPr>
            <a:r>
              <a:rPr lang="fr-FR" sz="1350" b="1" dirty="0"/>
              <a:t>Outils et langages numériques</a:t>
            </a:r>
            <a:r>
              <a:rPr lang="fr-FR" sz="1350" dirty="0"/>
              <a:t>. Les élèves étudient la modélisation en trois dimensions, l’interactivité, la publication numérique ou encore les langages de programmation. Ils appréhendent les enjeux du numérique dans leur future activité de création.</a:t>
            </a:r>
          </a:p>
          <a:p>
            <a:pPr>
              <a:buFont typeface="Arial" panose="020B0604020202020204" pitchFamily="34" charset="0"/>
              <a:buChar char="•"/>
            </a:pPr>
            <a:r>
              <a:rPr lang="fr-FR" sz="1350" b="1" dirty="0"/>
              <a:t>Design et métiers d’art</a:t>
            </a:r>
            <a:r>
              <a:rPr lang="fr-FR" sz="1350" dirty="0"/>
              <a:t>. L’objectif de cet enseignement est de permettre aux élèves d’acquérir une solide culture (histoire des techniques, des évolutions technologiques et de la création artistique, savoirs scientifiques, économiques ou artistiques, entre autres).</a:t>
            </a:r>
          </a:p>
          <a:p>
            <a:pPr>
              <a:buFont typeface="Arial" panose="020B0604020202020204" pitchFamily="34" charset="0"/>
              <a:buChar char="•"/>
            </a:pPr>
            <a:r>
              <a:rPr lang="fr-FR" sz="1350" dirty="0"/>
              <a:t> </a:t>
            </a:r>
            <a:r>
              <a:rPr lang="fr-FR" sz="1350" b="1" dirty="0"/>
              <a:t>Analyses et méthodes en design</a:t>
            </a:r>
          </a:p>
          <a:p>
            <a:pPr>
              <a:buFont typeface="Arial" panose="020B0604020202020204" pitchFamily="34" charset="0"/>
              <a:buChar char="•"/>
            </a:pPr>
            <a:r>
              <a:rPr lang="fr-FR" sz="1350" b="1" dirty="0"/>
              <a:t>Conception et créations en métiers d’art</a:t>
            </a:r>
          </a:p>
          <a:p>
            <a:pPr>
              <a:buFont typeface="Arial" panose="020B0604020202020204" pitchFamily="34" charset="0"/>
              <a:buChar char="•"/>
            </a:pPr>
            <a:endParaRPr lang="fr-FR" sz="1350" b="1" dirty="0"/>
          </a:p>
          <a:p>
            <a:pPr>
              <a:lnSpc>
                <a:spcPct val="100000"/>
              </a:lnSpc>
              <a:buFont typeface="Wingdings" charset="2"/>
              <a:buChar char=""/>
            </a:pPr>
            <a:r>
              <a:rPr lang="fr-FR" sz="1350" b="1" dirty="0">
                <a:solidFill>
                  <a:srgbClr val="376092"/>
                </a:solidFill>
              </a:rPr>
              <a:t>Poursuites d’études : </a:t>
            </a:r>
            <a:endParaRPr lang="fr-FR" sz="1350" dirty="0"/>
          </a:p>
          <a:p>
            <a:pPr lvl="1">
              <a:lnSpc>
                <a:spcPct val="100000"/>
              </a:lnSpc>
              <a:buFont typeface="Arial"/>
              <a:buChar char="•"/>
            </a:pPr>
            <a:r>
              <a:rPr lang="fr-FR" sz="1350" dirty="0">
                <a:solidFill>
                  <a:srgbClr val="000000"/>
                </a:solidFill>
              </a:rPr>
              <a:t>DNMADE (Design d’espace, de produit ou de mode, communication et expression visuelle…), CPGE AA ENS Cachan Design, Licence d’art, écoles d’art, etc.</a:t>
            </a:r>
            <a:endParaRPr lang="fr-FR" sz="1350" dirty="0"/>
          </a:p>
          <a:p>
            <a:pPr>
              <a:buFont typeface="Arial" panose="020B0604020202020204" pitchFamily="34" charset="0"/>
              <a:buChar char="•"/>
            </a:pPr>
            <a:endParaRPr lang="fr-FR" sz="1350" dirty="0"/>
          </a:p>
        </p:txBody>
      </p:sp>
      <p:sp>
        <p:nvSpPr>
          <p:cNvPr id="11" name="Rectangle 10"/>
          <p:cNvSpPr/>
          <p:nvPr/>
        </p:nvSpPr>
        <p:spPr>
          <a:xfrm>
            <a:off x="1272209" y="4445277"/>
            <a:ext cx="1182757" cy="553998"/>
          </a:xfrm>
          <a:prstGeom prst="rect">
            <a:avLst/>
          </a:prstGeom>
        </p:spPr>
        <p:txBody>
          <a:bodyPr wrap="square">
            <a:spAutoFit/>
          </a:bodyPr>
          <a:lstStyle/>
          <a:p>
            <a:r>
              <a:rPr lang="fr-FR" sz="1500" dirty="0"/>
              <a:t>En terminale</a:t>
            </a: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Rectangle 8"/>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1974153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494" y="631032"/>
            <a:ext cx="7377113" cy="561736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0" name="Text Box 2"/>
          <p:cNvSpPr txBox="1">
            <a:spLocks noChangeArrowheads="1"/>
          </p:cNvSpPr>
          <p:nvPr/>
        </p:nvSpPr>
        <p:spPr bwMode="auto">
          <a:xfrm>
            <a:off x="7566422" y="989411"/>
            <a:ext cx="408829" cy="278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5100" rIns="67500" bIns="351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eaLnBrk="1" hangingPunct="1">
              <a:buClrTx/>
              <a:buFontTx/>
              <a:buNone/>
            </a:pPr>
            <a:r>
              <a:rPr lang="fr-FR" sz="1350" b="1">
                <a:latin typeface="Century Gothic" panose="020B0502020202020204" pitchFamily="34" charset="0"/>
              </a:rPr>
              <a:t>3/6</a:t>
            </a:r>
          </a:p>
        </p:txBody>
      </p:sp>
      <p:sp>
        <p:nvSpPr>
          <p:cNvPr id="22531" name="WordArt 3"/>
          <p:cNvSpPr>
            <a:spLocks noChangeArrowheads="1" noChangeShapeType="1" noTextEdit="1"/>
          </p:cNvSpPr>
          <p:nvPr/>
        </p:nvSpPr>
        <p:spPr bwMode="auto">
          <a:xfrm>
            <a:off x="3892154" y="998936"/>
            <a:ext cx="2724150" cy="215503"/>
          </a:xfrm>
          <a:prstGeom prst="rect">
            <a:avLst/>
          </a:prstGeom>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solidFill>
                  <a:srgbClr val="FFFFFF"/>
                </a:solidFill>
                <a:latin typeface="Century Gothic" panose="020B0502020202020204" pitchFamily="34" charset="0"/>
              </a:rPr>
              <a:t>Choisir un domaine</a:t>
            </a:r>
          </a:p>
        </p:txBody>
      </p:sp>
      <p:sp>
        <p:nvSpPr>
          <p:cNvPr id="22532" name="WordArt 4"/>
          <p:cNvSpPr>
            <a:spLocks noChangeArrowheads="1" noChangeShapeType="1" noTextEdit="1"/>
          </p:cNvSpPr>
          <p:nvPr/>
        </p:nvSpPr>
        <p:spPr bwMode="auto">
          <a:xfrm>
            <a:off x="1584724" y="3375422"/>
            <a:ext cx="1993106" cy="27027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88920" cap="sq">
                  <a:solidFill>
                    <a:srgbClr val="006699"/>
                  </a:solidFill>
                  <a:miter lim="800000"/>
                  <a:headEnd/>
                  <a:tailEnd/>
                </a:ln>
                <a:solidFill>
                  <a:srgbClr val="006699"/>
                </a:solidFill>
                <a:latin typeface="Century Gothic" panose="020B0502020202020204" pitchFamily="34" charset="0"/>
              </a:rPr>
              <a:t>Biologie - Agronomie</a:t>
            </a:r>
          </a:p>
        </p:txBody>
      </p:sp>
      <p:sp>
        <p:nvSpPr>
          <p:cNvPr id="22533" name="WordArt 5"/>
          <p:cNvSpPr>
            <a:spLocks noChangeArrowheads="1" noChangeShapeType="1" noTextEdit="1"/>
          </p:cNvSpPr>
          <p:nvPr/>
        </p:nvSpPr>
        <p:spPr bwMode="auto">
          <a:xfrm>
            <a:off x="1584724" y="3375422"/>
            <a:ext cx="1993106" cy="27027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6480" cap="sq">
                  <a:solidFill>
                    <a:srgbClr val="FFFFFF"/>
                  </a:solidFill>
                  <a:miter lim="800000"/>
                  <a:headEnd/>
                  <a:tailEnd/>
                </a:ln>
                <a:solidFill>
                  <a:srgbClr val="FFFFFF"/>
                </a:solidFill>
                <a:latin typeface="Century Gothic" panose="020B0502020202020204" pitchFamily="34" charset="0"/>
              </a:rPr>
              <a:t>Biologie - Agronomie</a:t>
            </a:r>
          </a:p>
        </p:txBody>
      </p:sp>
      <p:pic>
        <p:nvPicPr>
          <p:cNvPr id="2253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4451" y="3353992"/>
            <a:ext cx="169069" cy="2678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5" name="WordArt 7"/>
          <p:cNvSpPr>
            <a:spLocks noChangeArrowheads="1" noChangeShapeType="1" noTextEdit="1"/>
          </p:cNvSpPr>
          <p:nvPr/>
        </p:nvSpPr>
        <p:spPr bwMode="auto">
          <a:xfrm>
            <a:off x="6509147" y="2457451"/>
            <a:ext cx="1003697" cy="35956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76320" cap="sq">
                  <a:solidFill>
                    <a:srgbClr val="CC0000"/>
                  </a:solidFill>
                  <a:miter lim="800000"/>
                  <a:headEnd/>
                  <a:tailEnd/>
                </a:ln>
                <a:solidFill>
                  <a:srgbClr val="CC0000"/>
                </a:solidFill>
                <a:latin typeface="Century Gothic" panose="020B0502020202020204" pitchFamily="34" charset="0"/>
              </a:rPr>
              <a:t>STAV</a:t>
            </a:r>
          </a:p>
        </p:txBody>
      </p:sp>
      <p:sp>
        <p:nvSpPr>
          <p:cNvPr id="22536" name="WordArt 8"/>
          <p:cNvSpPr>
            <a:spLocks noChangeArrowheads="1" noChangeShapeType="1" noTextEdit="1"/>
          </p:cNvSpPr>
          <p:nvPr/>
        </p:nvSpPr>
        <p:spPr bwMode="auto">
          <a:xfrm>
            <a:off x="6507958" y="2457451"/>
            <a:ext cx="1003697" cy="35956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FFFFFF"/>
                  </a:solidFill>
                  <a:miter lim="800000"/>
                  <a:headEnd/>
                  <a:tailEnd/>
                </a:ln>
                <a:solidFill>
                  <a:srgbClr val="FFFFFF"/>
                </a:solidFill>
                <a:latin typeface="Century Gothic" panose="020B0502020202020204" pitchFamily="34" charset="0"/>
              </a:rPr>
              <a:t>STAV</a:t>
            </a:r>
          </a:p>
        </p:txBody>
      </p:sp>
      <p:sp>
        <p:nvSpPr>
          <p:cNvPr id="22537" name="WordArt 9"/>
          <p:cNvSpPr>
            <a:spLocks noChangeArrowheads="1" noChangeShapeType="1" noTextEdit="1"/>
          </p:cNvSpPr>
          <p:nvPr/>
        </p:nvSpPr>
        <p:spPr bwMode="auto">
          <a:xfrm>
            <a:off x="5667376" y="2516981"/>
            <a:ext cx="698897" cy="30003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76320" cap="sq">
                  <a:solidFill>
                    <a:srgbClr val="CC0000"/>
                  </a:solidFill>
                  <a:miter lim="800000"/>
                  <a:headEnd/>
                  <a:tailEnd/>
                </a:ln>
                <a:solidFill>
                  <a:srgbClr val="CC0000"/>
                </a:solidFill>
                <a:latin typeface="Century Gothic" panose="020B0502020202020204" pitchFamily="34" charset="0"/>
              </a:rPr>
              <a:t>série</a:t>
            </a:r>
          </a:p>
        </p:txBody>
      </p:sp>
      <p:sp>
        <p:nvSpPr>
          <p:cNvPr id="22538" name="WordArt 10"/>
          <p:cNvSpPr>
            <a:spLocks noChangeArrowheads="1" noChangeShapeType="1" noTextEdit="1"/>
          </p:cNvSpPr>
          <p:nvPr/>
        </p:nvSpPr>
        <p:spPr bwMode="auto">
          <a:xfrm>
            <a:off x="5667376" y="2516981"/>
            <a:ext cx="698897" cy="30003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FFFFFF"/>
                  </a:solidFill>
                  <a:miter lim="800000"/>
                  <a:headEnd/>
                  <a:tailEnd/>
                </a:ln>
                <a:solidFill>
                  <a:srgbClr val="FFFFFF"/>
                </a:solidFill>
                <a:latin typeface="Century Gothic" panose="020B0502020202020204" pitchFamily="34" charset="0"/>
              </a:rPr>
              <a:t>série</a:t>
            </a:r>
          </a:p>
        </p:txBody>
      </p:sp>
      <p:pic>
        <p:nvPicPr>
          <p:cNvPr id="22539"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0" y="1591866"/>
            <a:ext cx="361950" cy="595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40" name="WordArt 12"/>
          <p:cNvSpPr>
            <a:spLocks noChangeArrowheads="1" noChangeShapeType="1" noTextEdit="1"/>
          </p:cNvSpPr>
          <p:nvPr/>
        </p:nvSpPr>
        <p:spPr bwMode="auto">
          <a:xfrm>
            <a:off x="3976689" y="1719263"/>
            <a:ext cx="3827860" cy="305991"/>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88920" cap="sq">
                  <a:solidFill>
                    <a:srgbClr val="006699"/>
                  </a:solidFill>
                  <a:miter lim="800000"/>
                  <a:headEnd/>
                  <a:tailEnd/>
                </a:ln>
                <a:solidFill>
                  <a:srgbClr val="006699"/>
                </a:solidFill>
                <a:latin typeface="Century Gothic" panose="020B0502020202020204" pitchFamily="34" charset="0"/>
              </a:rPr>
              <a:t>Choisir un domaine d'activité</a:t>
            </a:r>
          </a:p>
        </p:txBody>
      </p:sp>
      <p:sp>
        <p:nvSpPr>
          <p:cNvPr id="22541" name="WordArt 13"/>
          <p:cNvSpPr>
            <a:spLocks noChangeArrowheads="1" noChangeShapeType="1" noTextEdit="1"/>
          </p:cNvSpPr>
          <p:nvPr/>
        </p:nvSpPr>
        <p:spPr bwMode="auto">
          <a:xfrm>
            <a:off x="3974307" y="1718074"/>
            <a:ext cx="3827860" cy="30599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6480" cap="sq">
                  <a:solidFill>
                    <a:srgbClr val="FFFFFF"/>
                  </a:solidFill>
                  <a:miter lim="800000"/>
                  <a:headEnd/>
                  <a:tailEnd/>
                </a:ln>
                <a:solidFill>
                  <a:srgbClr val="FFFFFF"/>
                </a:solidFill>
                <a:latin typeface="Century Gothic" panose="020B0502020202020204" pitchFamily="34" charset="0"/>
              </a:rPr>
              <a:t>Choisir un domaine d'activité</a:t>
            </a:r>
          </a:p>
        </p:txBody>
      </p:sp>
      <p:sp>
        <p:nvSpPr>
          <p:cNvPr id="22542" name="AutoShape 14"/>
          <p:cNvSpPr>
            <a:spLocks noChangeArrowheads="1"/>
          </p:cNvSpPr>
          <p:nvPr/>
        </p:nvSpPr>
        <p:spPr bwMode="auto">
          <a:xfrm>
            <a:off x="1232297" y="1614489"/>
            <a:ext cx="2243138" cy="531019"/>
          </a:xfrm>
          <a:prstGeom prst="roundRect">
            <a:avLst>
              <a:gd name="adj" fmla="val 16667"/>
            </a:avLst>
          </a:prstGeom>
          <a:solidFill>
            <a:srgbClr val="990000"/>
          </a:solidFill>
          <a:ln w="9360" cap="sq">
            <a:solidFill>
              <a:srgbClr val="99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sp>
        <p:nvSpPr>
          <p:cNvPr id="22543" name="WordArt 15"/>
          <p:cNvSpPr>
            <a:spLocks noChangeArrowheads="1" noChangeShapeType="1" noTextEdit="1"/>
          </p:cNvSpPr>
          <p:nvPr/>
        </p:nvSpPr>
        <p:spPr bwMode="auto">
          <a:xfrm>
            <a:off x="1382317" y="1744267"/>
            <a:ext cx="1944290" cy="26431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kern="10">
                <a:ln w="76320" cap="sq">
                  <a:solidFill>
                    <a:srgbClr val="FFFFFF"/>
                  </a:solidFill>
                  <a:miter lim="800000"/>
                  <a:headEnd/>
                  <a:tailEnd/>
                </a:ln>
                <a:solidFill>
                  <a:srgbClr val="FFFFFF"/>
                </a:solidFill>
                <a:latin typeface="Arial Black" panose="020B0A04020102020204" pitchFamily="34" charset="0"/>
              </a:rPr>
              <a:t>VOIE TECHNO</a:t>
            </a:r>
          </a:p>
        </p:txBody>
      </p:sp>
      <p:sp>
        <p:nvSpPr>
          <p:cNvPr id="22544" name="WordArt 16"/>
          <p:cNvSpPr>
            <a:spLocks noChangeArrowheads="1" noChangeShapeType="1" noTextEdit="1"/>
          </p:cNvSpPr>
          <p:nvPr/>
        </p:nvSpPr>
        <p:spPr bwMode="auto">
          <a:xfrm>
            <a:off x="1381125" y="1744267"/>
            <a:ext cx="1944291" cy="26431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kern="10">
                <a:ln w="19080" cap="sq">
                  <a:solidFill>
                    <a:srgbClr val="990000"/>
                  </a:solidFill>
                  <a:miter lim="800000"/>
                  <a:headEnd/>
                  <a:tailEnd/>
                </a:ln>
                <a:solidFill>
                  <a:srgbClr val="990000"/>
                </a:solidFill>
                <a:latin typeface="Arial Black" panose="020B0A04020102020204" pitchFamily="34" charset="0"/>
              </a:rPr>
              <a:t>VOIE TECHNO</a:t>
            </a:r>
          </a:p>
        </p:txBody>
      </p:sp>
      <p:sp>
        <p:nvSpPr>
          <p:cNvPr id="22545" name="AutoShape 17"/>
          <p:cNvSpPr>
            <a:spLocks noChangeArrowheads="1"/>
          </p:cNvSpPr>
          <p:nvPr/>
        </p:nvSpPr>
        <p:spPr bwMode="auto">
          <a:xfrm>
            <a:off x="3774281" y="3203972"/>
            <a:ext cx="3738563" cy="584597"/>
          </a:xfrm>
          <a:prstGeom prst="roundRect">
            <a:avLst>
              <a:gd name="adj" fmla="val 9509"/>
            </a:avLst>
          </a:prstGeom>
          <a:solidFill>
            <a:srgbClr val="FFFFFF"/>
          </a:solidFill>
          <a:ln w="19080" cap="sq">
            <a:solidFill>
              <a:srgbClr val="0066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sp>
        <p:nvSpPr>
          <p:cNvPr id="22546" name="WordArt 18"/>
          <p:cNvSpPr>
            <a:spLocks noChangeArrowheads="1" noChangeShapeType="1" noTextEdit="1"/>
          </p:cNvSpPr>
          <p:nvPr/>
        </p:nvSpPr>
        <p:spPr bwMode="auto">
          <a:xfrm>
            <a:off x="5187553" y="3532585"/>
            <a:ext cx="2176463" cy="2143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kern="10">
                <a:ln w="3240" cap="sq">
                  <a:solidFill>
                    <a:srgbClr val="CC0000"/>
                  </a:solidFill>
                  <a:miter lim="800000"/>
                  <a:headEnd/>
                  <a:tailEnd/>
                </a:ln>
                <a:solidFill>
                  <a:srgbClr val="CC0000"/>
                </a:solidFill>
                <a:latin typeface="Arial Black" panose="020B0A04020102020204" pitchFamily="34" charset="0"/>
              </a:rPr>
              <a:t>de l'agronomie et du vivant</a:t>
            </a:r>
          </a:p>
        </p:txBody>
      </p:sp>
      <p:sp>
        <p:nvSpPr>
          <p:cNvPr id="22547" name="WordArt 19"/>
          <p:cNvSpPr>
            <a:spLocks noChangeArrowheads="1" noChangeShapeType="1" noTextEdit="1"/>
          </p:cNvSpPr>
          <p:nvPr/>
        </p:nvSpPr>
        <p:spPr bwMode="auto">
          <a:xfrm>
            <a:off x="5187553" y="3288506"/>
            <a:ext cx="2176463" cy="2143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kern="10">
                <a:ln w="3240" cap="sq">
                  <a:solidFill>
                    <a:srgbClr val="CC0000"/>
                  </a:solidFill>
                  <a:miter lim="800000"/>
                  <a:headEnd/>
                  <a:tailEnd/>
                </a:ln>
                <a:solidFill>
                  <a:srgbClr val="CC0000"/>
                </a:solidFill>
                <a:latin typeface="Arial Black" panose="020B0A04020102020204" pitchFamily="34" charset="0"/>
              </a:rPr>
              <a:t>Sciences et technologies</a:t>
            </a:r>
          </a:p>
        </p:txBody>
      </p:sp>
      <p:pic>
        <p:nvPicPr>
          <p:cNvPr id="22548"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9847" y="3242072"/>
            <a:ext cx="447675" cy="485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49" name="Picture 2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92153" y="3249216"/>
            <a:ext cx="336947" cy="485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50" name="WordArt 22"/>
          <p:cNvSpPr>
            <a:spLocks noChangeArrowheads="1" noChangeShapeType="1" noTextEdit="1"/>
          </p:cNvSpPr>
          <p:nvPr/>
        </p:nvSpPr>
        <p:spPr bwMode="auto">
          <a:xfrm>
            <a:off x="1372791" y="2546748"/>
            <a:ext cx="2143125" cy="35837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kern="10">
                <a:ln w="9360" cap="sq">
                  <a:solidFill>
                    <a:srgbClr val="006699"/>
                  </a:solidFill>
                  <a:miter lim="800000"/>
                  <a:headEnd/>
                  <a:tailEnd/>
                </a:ln>
                <a:solidFill>
                  <a:srgbClr val="006699"/>
                </a:solidFill>
                <a:latin typeface="Arial Black" panose="020B0A04020102020204" pitchFamily="34" charset="0"/>
              </a:rPr>
              <a:t>Agronomie</a:t>
            </a:r>
          </a:p>
        </p:txBody>
      </p:sp>
      <p:sp>
        <p:nvSpPr>
          <p:cNvPr id="22551" name="WordArt 23"/>
          <p:cNvSpPr>
            <a:spLocks noChangeArrowheads="1" noChangeShapeType="1" noTextEdit="1"/>
          </p:cNvSpPr>
          <p:nvPr/>
        </p:nvSpPr>
        <p:spPr bwMode="auto">
          <a:xfrm>
            <a:off x="2578895" y="4058842"/>
            <a:ext cx="3040856" cy="21550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333333"/>
                  </a:solidFill>
                  <a:miter lim="800000"/>
                  <a:headEnd/>
                  <a:tailEnd/>
                </a:ln>
                <a:solidFill>
                  <a:srgbClr val="333333"/>
                </a:solidFill>
                <a:latin typeface="Century Gothic" panose="020B0502020202020204" pitchFamily="34" charset="0"/>
              </a:rPr>
              <a:t>4 domaines d'approfondissement :</a:t>
            </a:r>
          </a:p>
        </p:txBody>
      </p:sp>
      <p:sp>
        <p:nvSpPr>
          <p:cNvPr id="22552" name="WordArt 24"/>
          <p:cNvSpPr>
            <a:spLocks noChangeArrowheads="1" noChangeShapeType="1" noTextEdit="1"/>
          </p:cNvSpPr>
          <p:nvPr/>
        </p:nvSpPr>
        <p:spPr bwMode="auto">
          <a:xfrm>
            <a:off x="2786063" y="4437461"/>
            <a:ext cx="1944291" cy="21550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008000"/>
                  </a:solidFill>
                  <a:miter lim="800000"/>
                  <a:headEnd/>
                  <a:tailEnd/>
                </a:ln>
                <a:solidFill>
                  <a:srgbClr val="008000"/>
                </a:solidFill>
                <a:latin typeface="Century Gothic" panose="020B0502020202020204" pitchFamily="34" charset="0"/>
              </a:rPr>
              <a:t>production agricole</a:t>
            </a:r>
          </a:p>
        </p:txBody>
      </p:sp>
      <p:sp>
        <p:nvSpPr>
          <p:cNvPr id="22553" name="WordArt 25"/>
          <p:cNvSpPr>
            <a:spLocks noChangeArrowheads="1" noChangeShapeType="1" noTextEdit="1"/>
          </p:cNvSpPr>
          <p:nvPr/>
        </p:nvSpPr>
        <p:spPr bwMode="auto">
          <a:xfrm>
            <a:off x="2777729" y="4761311"/>
            <a:ext cx="3838575" cy="21550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008000"/>
                  </a:solidFill>
                  <a:miter lim="800000"/>
                  <a:headEnd/>
                  <a:tailEnd/>
                </a:ln>
                <a:solidFill>
                  <a:srgbClr val="008000"/>
                </a:solidFill>
                <a:latin typeface="Century Gothic" panose="020B0502020202020204" pitchFamily="34" charset="0"/>
              </a:rPr>
              <a:t>transformation des produits alimentaires</a:t>
            </a:r>
          </a:p>
        </p:txBody>
      </p:sp>
      <p:sp>
        <p:nvSpPr>
          <p:cNvPr id="22554" name="WordArt 26"/>
          <p:cNvSpPr>
            <a:spLocks noChangeArrowheads="1" noChangeShapeType="1" noTextEdit="1"/>
          </p:cNvSpPr>
          <p:nvPr/>
        </p:nvSpPr>
        <p:spPr bwMode="auto">
          <a:xfrm>
            <a:off x="2772966" y="5072063"/>
            <a:ext cx="3838575" cy="229791"/>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008000"/>
                  </a:solidFill>
                  <a:miter lim="800000"/>
                  <a:headEnd/>
                  <a:tailEnd/>
                </a:ln>
                <a:solidFill>
                  <a:srgbClr val="008000"/>
                </a:solidFill>
                <a:latin typeface="Century Gothic" panose="020B0502020202020204" pitchFamily="34" charset="0"/>
              </a:rPr>
              <a:t>aménagement et valorisation de l'espace</a:t>
            </a:r>
          </a:p>
        </p:txBody>
      </p:sp>
      <p:sp>
        <p:nvSpPr>
          <p:cNvPr id="22555" name="WordArt 27"/>
          <p:cNvSpPr>
            <a:spLocks noChangeArrowheads="1" noChangeShapeType="1" noTextEdit="1"/>
          </p:cNvSpPr>
          <p:nvPr/>
        </p:nvSpPr>
        <p:spPr bwMode="auto">
          <a:xfrm>
            <a:off x="2777730" y="5409010"/>
            <a:ext cx="2144315" cy="1619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1350" b="1" kern="10">
                <a:ln w="9360" cap="sq">
                  <a:solidFill>
                    <a:srgbClr val="008000"/>
                  </a:solidFill>
                  <a:miter lim="800000"/>
                  <a:headEnd/>
                  <a:tailEnd/>
                </a:ln>
                <a:solidFill>
                  <a:srgbClr val="008000"/>
                </a:solidFill>
                <a:latin typeface="Century Gothic" panose="020B0502020202020204" pitchFamily="34" charset="0"/>
              </a:rPr>
              <a:t>services en milieu rural</a:t>
            </a:r>
          </a:p>
        </p:txBody>
      </p:sp>
      <p:pic>
        <p:nvPicPr>
          <p:cNvPr id="22556"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7697" y="4436270"/>
            <a:ext cx="136922" cy="2166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57"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7697" y="4750595"/>
            <a:ext cx="136922" cy="2166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58"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7697" y="5083970"/>
            <a:ext cx="136922" cy="2166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59"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7697" y="5398295"/>
            <a:ext cx="136922" cy="2166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60" name="Line 32"/>
          <p:cNvSpPr>
            <a:spLocks noChangeShapeType="1"/>
          </p:cNvSpPr>
          <p:nvPr/>
        </p:nvSpPr>
        <p:spPr bwMode="auto">
          <a:xfrm>
            <a:off x="3724275" y="2726531"/>
            <a:ext cx="1644254" cy="1191"/>
          </a:xfrm>
          <a:prstGeom prst="line">
            <a:avLst/>
          </a:prstGeom>
          <a:noFill/>
          <a:ln w="38160" cap="sq">
            <a:solidFill>
              <a:srgbClr val="4D4D4D"/>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sz="1350"/>
          </a:p>
        </p:txBody>
      </p:sp>
      <p:sp>
        <p:nvSpPr>
          <p:cNvPr id="22561" name="AutoShape 33"/>
          <p:cNvSpPr>
            <a:spLocks noChangeArrowheads="1"/>
          </p:cNvSpPr>
          <p:nvPr/>
        </p:nvSpPr>
        <p:spPr bwMode="auto">
          <a:xfrm rot="5400000">
            <a:off x="5088137" y="2600922"/>
            <a:ext cx="432197" cy="250031"/>
          </a:xfrm>
          <a:prstGeom prst="triangle">
            <a:avLst>
              <a:gd name="adj" fmla="val 50000"/>
            </a:avLst>
          </a:prstGeom>
          <a:solidFill>
            <a:srgbClr val="4D4D4D"/>
          </a:solidFill>
          <a:ln w="9360" cap="sq">
            <a:solidFill>
              <a:srgbClr val="4D4D4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sp>
        <p:nvSpPr>
          <p:cNvPr id="22562" name="Rectangle 34"/>
          <p:cNvSpPr>
            <a:spLocks noChangeArrowheads="1"/>
          </p:cNvSpPr>
          <p:nvPr/>
        </p:nvSpPr>
        <p:spPr bwMode="auto">
          <a:xfrm>
            <a:off x="1232298" y="978695"/>
            <a:ext cx="996553" cy="316706"/>
          </a:xfrm>
          <a:prstGeom prst="rect">
            <a:avLst/>
          </a:prstGeom>
          <a:solidFill>
            <a:srgbClr val="FFCC00"/>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sz="1350"/>
          </a:p>
        </p:txBody>
      </p:sp>
      <p:pic>
        <p:nvPicPr>
          <p:cNvPr id="22563" name="Picture 3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6356" y="863205"/>
            <a:ext cx="582216" cy="459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687"/>
            <a:ext cx="1191491" cy="10310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37"/>
          <p:cNvSpPr/>
          <p:nvPr/>
        </p:nvSpPr>
        <p:spPr>
          <a:xfrm>
            <a:off x="1394691" y="106200"/>
            <a:ext cx="1302327" cy="246221"/>
          </a:xfrm>
          <a:prstGeom prst="rect">
            <a:avLst/>
          </a:prstGeom>
        </p:spPr>
        <p:txBody>
          <a:bodyPr wrap="square">
            <a:spAutoFit/>
          </a:bodyPr>
          <a:lstStyle/>
          <a:p>
            <a:pPr algn="ctr"/>
            <a:r>
              <a:rPr lang="fr-FR" sz="1000" b="1" dirty="0">
                <a:solidFill>
                  <a:srgbClr val="333399"/>
                </a:solidFill>
                <a:latin typeface="Tahoma" panose="020B0604030504040204" pitchFamily="34" charset="0"/>
              </a:rPr>
              <a:t>CIO LYON EST</a:t>
            </a:r>
          </a:p>
        </p:txBody>
      </p:sp>
    </p:spTree>
    <p:extLst>
      <p:ext uri="{BB962C8B-B14F-4D97-AF65-F5344CB8AC3E}">
        <p14:creationId xmlns:p14="http://schemas.microsoft.com/office/powerpoint/2010/main" val="379059983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CustomShape 1"/>
          <p:cNvSpPr/>
          <p:nvPr/>
        </p:nvSpPr>
        <p:spPr>
          <a:xfrm>
            <a:off x="4642560" y="226440"/>
            <a:ext cx="423036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r">
              <a:lnSpc>
                <a:spcPct val="100000"/>
              </a:lnSpc>
            </a:pPr>
            <a:r>
              <a:rPr lang="fr-FR" sz="2400" b="0" strike="noStrike" spc="-1">
                <a:solidFill>
                  <a:srgbClr val="FFFFFF"/>
                </a:solidFill>
                <a:latin typeface="Arial"/>
              </a:rPr>
              <a:t>Trois voies ► des passerelles</a:t>
            </a:r>
            <a:endParaRPr lang="fr-FR" sz="2400" b="0" strike="noStrike" spc="-1">
              <a:latin typeface="Arial"/>
            </a:endParaRPr>
          </a:p>
        </p:txBody>
      </p:sp>
      <p:sp>
        <p:nvSpPr>
          <p:cNvPr id="545" name="CustomShape 2"/>
          <p:cNvSpPr/>
          <p:nvPr/>
        </p:nvSpPr>
        <p:spPr>
          <a:xfrm>
            <a:off x="6523560" y="6495840"/>
            <a:ext cx="2553840" cy="306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3F55ECE4-AC8C-46A8-B2C1-5BC3DB9769CD}" type="slidenum">
              <a:rPr lang="fr-FR" sz="1400" b="0" strike="noStrike" spc="-1">
                <a:solidFill>
                  <a:srgbClr val="FFFFFF"/>
                </a:solidFill>
                <a:latin typeface="Calibri"/>
              </a:rPr>
              <a:t>4</a:t>
            </a:fld>
            <a:endParaRPr lang="fr-FR" sz="1400" b="0" strike="noStrike" spc="-1">
              <a:latin typeface="Arial"/>
            </a:endParaRPr>
          </a:p>
        </p:txBody>
      </p:sp>
      <p:sp>
        <p:nvSpPr>
          <p:cNvPr id="546" name="CustomShape 3"/>
          <p:cNvSpPr/>
          <p:nvPr/>
        </p:nvSpPr>
        <p:spPr>
          <a:xfrm>
            <a:off x="1533240" y="-1034640"/>
            <a:ext cx="712476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400" b="0" strike="noStrike" spc="-1">
                <a:solidFill>
                  <a:srgbClr val="FFFFFF"/>
                </a:solidFill>
                <a:latin typeface="Calibri"/>
              </a:rPr>
              <a:t>Deux voies possibles</a:t>
            </a:r>
            <a:endParaRPr lang="fr-FR" sz="1400" b="0" strike="noStrike" spc="-1">
              <a:latin typeface="Arial"/>
            </a:endParaRPr>
          </a:p>
        </p:txBody>
      </p:sp>
      <p:sp>
        <p:nvSpPr>
          <p:cNvPr id="547" name="CustomShape 4"/>
          <p:cNvSpPr/>
          <p:nvPr/>
        </p:nvSpPr>
        <p:spPr>
          <a:xfrm>
            <a:off x="431640" y="1762200"/>
            <a:ext cx="4259880" cy="755280"/>
          </a:xfrm>
          <a:prstGeom prst="rect">
            <a:avLst/>
          </a:prstGeom>
          <a:solidFill>
            <a:srgbClr val="E7FF33"/>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2000" b="1" strike="noStrike" spc="-1" dirty="0">
                <a:solidFill>
                  <a:srgbClr val="000000"/>
                </a:solidFill>
                <a:latin typeface="Arial Narrow"/>
              </a:rPr>
              <a:t>Voie professionnelle  </a:t>
            </a:r>
            <a:endParaRPr lang="fr-FR" sz="2000" b="0" strike="noStrike" spc="-1" dirty="0">
              <a:latin typeface="Arial"/>
            </a:endParaRPr>
          </a:p>
          <a:p>
            <a:pPr algn="ctr">
              <a:lnSpc>
                <a:spcPct val="100000"/>
              </a:lnSpc>
            </a:pPr>
            <a:endParaRPr lang="fr-FR" sz="1800" b="0" strike="noStrike" spc="-1" dirty="0">
              <a:latin typeface="Arial"/>
            </a:endParaRPr>
          </a:p>
        </p:txBody>
      </p:sp>
      <p:sp>
        <p:nvSpPr>
          <p:cNvPr id="549" name="CustomShape 6"/>
          <p:cNvSpPr/>
          <p:nvPr/>
        </p:nvSpPr>
        <p:spPr>
          <a:xfrm>
            <a:off x="1624680" y="3802713"/>
            <a:ext cx="1873800" cy="354960"/>
          </a:xfrm>
          <a:prstGeom prst="rect">
            <a:avLst/>
          </a:prstGeom>
          <a:solidFill>
            <a:srgbClr val="9FB400"/>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1</a:t>
            </a:r>
            <a:r>
              <a:rPr lang="fr-FR" sz="1400" b="1" strike="noStrike" spc="-1" baseline="30000">
                <a:solidFill>
                  <a:srgbClr val="000000"/>
                </a:solidFill>
                <a:latin typeface="Arial Narrow"/>
              </a:rPr>
              <a:t>re</a:t>
            </a:r>
            <a:r>
              <a:rPr lang="fr-FR" sz="1400" b="1" strike="noStrike" spc="-1">
                <a:solidFill>
                  <a:srgbClr val="000000"/>
                </a:solidFill>
                <a:latin typeface="Arial Narrow"/>
              </a:rPr>
              <a:t> professionnelle</a:t>
            </a:r>
            <a:endParaRPr lang="fr-FR" sz="1400" b="0" strike="noStrike" spc="-1">
              <a:latin typeface="Arial"/>
            </a:endParaRPr>
          </a:p>
        </p:txBody>
      </p:sp>
      <p:sp>
        <p:nvSpPr>
          <p:cNvPr id="552" name="CustomShape 9"/>
          <p:cNvSpPr/>
          <p:nvPr/>
        </p:nvSpPr>
        <p:spPr>
          <a:xfrm>
            <a:off x="7016040" y="1762200"/>
            <a:ext cx="1873800" cy="755280"/>
          </a:xfrm>
          <a:prstGeom prst="rect">
            <a:avLst/>
          </a:prstGeom>
          <a:solidFill>
            <a:srgbClr val="EB6615"/>
          </a:soli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2000" b="1" strike="noStrike" spc="-1" dirty="0">
                <a:solidFill>
                  <a:srgbClr val="000000"/>
                </a:solidFill>
                <a:latin typeface="Arial Narrow"/>
              </a:rPr>
              <a:t>Voie générale</a:t>
            </a:r>
            <a:endParaRPr lang="fr-FR" sz="2000" b="0" strike="noStrike" spc="-1" dirty="0">
              <a:latin typeface="Arial"/>
            </a:endParaRPr>
          </a:p>
          <a:p>
            <a:pPr algn="ctr">
              <a:lnSpc>
                <a:spcPct val="100000"/>
              </a:lnSpc>
            </a:pPr>
            <a:endParaRPr lang="fr-FR" sz="2000" b="0" strike="noStrike" spc="-1" dirty="0">
              <a:latin typeface="Arial"/>
            </a:endParaRPr>
          </a:p>
        </p:txBody>
      </p:sp>
      <p:sp>
        <p:nvSpPr>
          <p:cNvPr id="553" name="CustomShape 10"/>
          <p:cNvSpPr/>
          <p:nvPr/>
        </p:nvSpPr>
        <p:spPr>
          <a:xfrm>
            <a:off x="7016040" y="3343320"/>
            <a:ext cx="1873800" cy="354960"/>
          </a:xfrm>
          <a:prstGeom prst="rect">
            <a:avLst/>
          </a:prstGeom>
          <a:solidFill>
            <a:srgbClr val="EF7D0B"/>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T</a:t>
            </a:r>
            <a:r>
              <a:rPr lang="fr-FR" sz="1400" b="1" strike="noStrike" spc="-1" baseline="30000">
                <a:solidFill>
                  <a:srgbClr val="000000"/>
                </a:solidFill>
                <a:latin typeface="Arial Narrow"/>
              </a:rPr>
              <a:t>ale</a:t>
            </a:r>
            <a:r>
              <a:rPr lang="fr-FR" sz="1400" b="1" strike="noStrike" spc="-1">
                <a:solidFill>
                  <a:srgbClr val="000000"/>
                </a:solidFill>
                <a:latin typeface="Arial Narrow"/>
              </a:rPr>
              <a:t> générale</a:t>
            </a:r>
            <a:endParaRPr lang="fr-FR" sz="1400" b="0" strike="noStrike" spc="-1">
              <a:latin typeface="Arial"/>
            </a:endParaRPr>
          </a:p>
        </p:txBody>
      </p:sp>
      <p:sp>
        <p:nvSpPr>
          <p:cNvPr id="554" name="CustomShape 11"/>
          <p:cNvSpPr/>
          <p:nvPr/>
        </p:nvSpPr>
        <p:spPr>
          <a:xfrm>
            <a:off x="7016040" y="3831480"/>
            <a:ext cx="1873800" cy="354960"/>
          </a:xfrm>
          <a:prstGeom prst="rect">
            <a:avLst/>
          </a:prstGeom>
          <a:solidFill>
            <a:srgbClr val="EF7D0B"/>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1</a:t>
            </a:r>
            <a:r>
              <a:rPr lang="fr-FR" sz="1400" b="1" strike="noStrike" spc="-1" baseline="30000">
                <a:solidFill>
                  <a:srgbClr val="000000"/>
                </a:solidFill>
                <a:latin typeface="Arial Narrow"/>
              </a:rPr>
              <a:t>re</a:t>
            </a:r>
            <a:r>
              <a:rPr lang="fr-FR" sz="1400" b="1" strike="noStrike" spc="-1">
                <a:solidFill>
                  <a:srgbClr val="000000"/>
                </a:solidFill>
                <a:latin typeface="Arial Narrow"/>
              </a:rPr>
              <a:t> générale</a:t>
            </a:r>
            <a:endParaRPr lang="fr-FR" sz="1400" b="0" strike="noStrike" spc="-1">
              <a:latin typeface="Arial"/>
            </a:endParaRPr>
          </a:p>
        </p:txBody>
      </p:sp>
      <p:sp>
        <p:nvSpPr>
          <p:cNvPr id="556" name="CustomShape 13"/>
          <p:cNvSpPr/>
          <p:nvPr/>
        </p:nvSpPr>
        <p:spPr>
          <a:xfrm>
            <a:off x="4989240" y="3343320"/>
            <a:ext cx="1873800" cy="354960"/>
          </a:xfrm>
          <a:prstGeom prst="rect">
            <a:avLst/>
          </a:prstGeom>
          <a:solidFill>
            <a:srgbClr val="EB6615"/>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T</a:t>
            </a:r>
            <a:r>
              <a:rPr lang="fr-FR" sz="1400" b="1" strike="noStrike" spc="-1" baseline="30000">
                <a:solidFill>
                  <a:srgbClr val="000000"/>
                </a:solidFill>
                <a:latin typeface="Arial Narrow"/>
              </a:rPr>
              <a:t>ale</a:t>
            </a:r>
            <a:r>
              <a:rPr lang="fr-FR" sz="1400" b="1" strike="noStrike" spc="-1">
                <a:solidFill>
                  <a:srgbClr val="000000"/>
                </a:solidFill>
                <a:latin typeface="Arial Narrow"/>
              </a:rPr>
              <a:t> technologique</a:t>
            </a:r>
            <a:endParaRPr lang="fr-FR" sz="1400" b="0" strike="noStrike" spc="-1">
              <a:latin typeface="Arial"/>
            </a:endParaRPr>
          </a:p>
        </p:txBody>
      </p:sp>
      <p:sp>
        <p:nvSpPr>
          <p:cNvPr id="557" name="CustomShape 14"/>
          <p:cNvSpPr/>
          <p:nvPr/>
        </p:nvSpPr>
        <p:spPr>
          <a:xfrm>
            <a:off x="4989240" y="3831480"/>
            <a:ext cx="1873800" cy="354960"/>
          </a:xfrm>
          <a:prstGeom prst="rect">
            <a:avLst/>
          </a:prstGeom>
          <a:solidFill>
            <a:srgbClr val="EB6615"/>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1</a:t>
            </a:r>
            <a:r>
              <a:rPr lang="fr-FR" sz="1400" b="1" strike="noStrike" spc="-1" baseline="30000">
                <a:solidFill>
                  <a:srgbClr val="000000"/>
                </a:solidFill>
                <a:latin typeface="Arial Narrow"/>
              </a:rPr>
              <a:t>re</a:t>
            </a:r>
            <a:r>
              <a:rPr lang="fr-FR" sz="1400" b="1" strike="noStrike" spc="-1">
                <a:solidFill>
                  <a:srgbClr val="000000"/>
                </a:solidFill>
                <a:latin typeface="Arial Narrow"/>
              </a:rPr>
              <a:t> technologique</a:t>
            </a:r>
            <a:endParaRPr lang="fr-FR" sz="1400" b="0" strike="noStrike" spc="-1">
              <a:latin typeface="Arial"/>
            </a:endParaRPr>
          </a:p>
        </p:txBody>
      </p:sp>
      <p:sp>
        <p:nvSpPr>
          <p:cNvPr id="558" name="CustomShape 15"/>
          <p:cNvSpPr/>
          <p:nvPr/>
        </p:nvSpPr>
        <p:spPr>
          <a:xfrm>
            <a:off x="1624680" y="3315742"/>
            <a:ext cx="1873800" cy="354960"/>
          </a:xfrm>
          <a:prstGeom prst="rect">
            <a:avLst/>
          </a:prstGeom>
          <a:solidFill>
            <a:srgbClr val="9FB400"/>
          </a:solidFill>
          <a:ln w="9360">
            <a:noFill/>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1400" b="1" strike="noStrike" spc="-1">
                <a:solidFill>
                  <a:srgbClr val="000000"/>
                </a:solidFill>
                <a:latin typeface="Arial Narrow"/>
              </a:rPr>
              <a:t>T</a:t>
            </a:r>
            <a:r>
              <a:rPr lang="fr-FR" sz="1400" b="1" strike="noStrike" spc="-1" baseline="30000">
                <a:solidFill>
                  <a:srgbClr val="000000"/>
                </a:solidFill>
                <a:latin typeface="Arial Narrow"/>
              </a:rPr>
              <a:t>ale</a:t>
            </a:r>
            <a:r>
              <a:rPr lang="fr-FR" sz="1400" b="1" strike="noStrike" spc="-1">
                <a:solidFill>
                  <a:srgbClr val="000000"/>
                </a:solidFill>
                <a:latin typeface="Arial Narrow"/>
              </a:rPr>
              <a:t> professionnelle</a:t>
            </a:r>
            <a:endParaRPr lang="fr-FR" sz="1400" b="0" strike="noStrike" spc="-1">
              <a:latin typeface="Arial"/>
            </a:endParaRPr>
          </a:p>
        </p:txBody>
      </p:sp>
      <p:sp>
        <p:nvSpPr>
          <p:cNvPr id="568" name="CustomShape 25"/>
          <p:cNvSpPr/>
          <p:nvPr/>
        </p:nvSpPr>
        <p:spPr>
          <a:xfrm>
            <a:off x="1624680" y="2704844"/>
            <a:ext cx="18738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dirty="0">
                <a:solidFill>
                  <a:srgbClr val="595959"/>
                </a:solidFill>
                <a:latin typeface="Arial Narrow"/>
              </a:rPr>
              <a:t>Bac professionnel</a:t>
            </a:r>
            <a:endParaRPr lang="fr-FR" sz="1800" b="0" strike="noStrike" spc="-1" dirty="0">
              <a:latin typeface="Arial"/>
            </a:endParaRPr>
          </a:p>
        </p:txBody>
      </p:sp>
      <p:sp>
        <p:nvSpPr>
          <p:cNvPr id="569" name="CustomShape 26"/>
          <p:cNvSpPr/>
          <p:nvPr/>
        </p:nvSpPr>
        <p:spPr>
          <a:xfrm>
            <a:off x="6928920" y="2713680"/>
            <a:ext cx="18738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595959"/>
                </a:solidFill>
                <a:latin typeface="Arial Narrow"/>
              </a:rPr>
              <a:t>Bac général</a:t>
            </a:r>
            <a:endParaRPr lang="fr-FR" sz="1800" b="0" strike="noStrike" spc="-1">
              <a:latin typeface="Arial"/>
            </a:endParaRPr>
          </a:p>
        </p:txBody>
      </p:sp>
      <p:sp>
        <p:nvSpPr>
          <p:cNvPr id="570" name="CustomShape 27"/>
          <p:cNvSpPr/>
          <p:nvPr/>
        </p:nvSpPr>
        <p:spPr>
          <a:xfrm>
            <a:off x="4954680" y="2717640"/>
            <a:ext cx="19083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595959"/>
                </a:solidFill>
                <a:latin typeface="Arial Narrow"/>
              </a:rPr>
              <a:t>Bac technologique</a:t>
            </a:r>
            <a:endParaRPr lang="fr-FR" sz="1800" b="0" strike="noStrike" spc="-1">
              <a:latin typeface="Arial"/>
            </a:endParaRPr>
          </a:p>
        </p:txBody>
      </p:sp>
      <p:sp>
        <p:nvSpPr>
          <p:cNvPr id="571" name="CustomShape 28"/>
          <p:cNvSpPr/>
          <p:nvPr/>
        </p:nvSpPr>
        <p:spPr>
          <a:xfrm>
            <a:off x="308520" y="5749200"/>
            <a:ext cx="8494200" cy="579960"/>
          </a:xfrm>
          <a:prstGeom prst="roundRect">
            <a:avLst>
              <a:gd name="adj" fmla="val 16667"/>
            </a:avLst>
          </a:prstGeom>
          <a:gradFill rotWithShape="0">
            <a:gsLst>
              <a:gs pos="0">
                <a:srgbClr val="89DAFF"/>
              </a:gs>
              <a:gs pos="100000">
                <a:srgbClr val="CEECFF">
                  <a:alpha val="0"/>
                </a:srgbClr>
              </a:gs>
            </a:gsLst>
            <a:lin ang="16200000"/>
          </a:gradFill>
          <a:ln w="9360">
            <a:solidFill>
              <a:srgbClr val="88D5F8"/>
            </a:solidFill>
            <a:round/>
          </a:ln>
          <a:effectLst>
            <a:outerShdw blurRad="4000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2400" b="1" strike="noStrike" spc="-1" dirty="0">
                <a:solidFill>
                  <a:srgbClr val="000000"/>
                </a:solidFill>
                <a:latin typeface="Calibri"/>
              </a:rPr>
              <a:t>classe de </a:t>
            </a:r>
            <a:r>
              <a:rPr lang="fr-FR" sz="2400" b="1" strike="noStrike" spc="-1" dirty="0" smtClean="0">
                <a:solidFill>
                  <a:srgbClr val="000000"/>
                </a:solidFill>
                <a:latin typeface="Calibri"/>
              </a:rPr>
              <a:t>SECONDE GENERALE ET </a:t>
            </a:r>
            <a:r>
              <a:rPr lang="fr-FR" sz="2400" b="1" spc="-1" dirty="0" smtClean="0">
                <a:solidFill>
                  <a:srgbClr val="000000"/>
                </a:solidFill>
                <a:latin typeface="Calibri"/>
              </a:rPr>
              <a:t>TECHNO</a:t>
            </a:r>
            <a:endParaRPr lang="fr-FR" sz="2400" b="0" strike="noStrike" spc="-1" dirty="0">
              <a:latin typeface="Arial"/>
            </a:endParaRPr>
          </a:p>
        </p:txBody>
      </p:sp>
      <p:sp>
        <p:nvSpPr>
          <p:cNvPr id="572" name="CustomShape 29"/>
          <p:cNvSpPr/>
          <p:nvPr/>
        </p:nvSpPr>
        <p:spPr>
          <a:xfrm>
            <a:off x="2319479" y="4521780"/>
            <a:ext cx="484200" cy="978120"/>
          </a:xfrm>
          <a:prstGeom prst="upArrow">
            <a:avLst>
              <a:gd name="adj1" fmla="val 50000"/>
              <a:gd name="adj2" fmla="val 50000"/>
            </a:avLst>
          </a:prstGeom>
          <a:solidFill>
            <a:srgbClr val="8FD9FB"/>
          </a:solidFill>
          <a:ln w="9360">
            <a:solidFill>
              <a:srgbClr val="033579"/>
            </a:solidFill>
            <a:round/>
          </a:ln>
          <a:effectLst>
            <a:glow rad="139700">
              <a:srgbClr val="FFCC00">
                <a:alpha val="40000"/>
              </a:srgbClr>
            </a:glow>
          </a:effectLst>
        </p:spPr>
        <p:style>
          <a:lnRef idx="0">
            <a:scrgbClr r="0" g="0" b="0"/>
          </a:lnRef>
          <a:fillRef idx="0">
            <a:scrgbClr r="0" g="0" b="0"/>
          </a:fillRef>
          <a:effectRef idx="0">
            <a:scrgbClr r="0" g="0" b="0"/>
          </a:effectRef>
          <a:fontRef idx="minor"/>
        </p:style>
        <p:txBody>
          <a:bodyPr/>
          <a:lstStyle/>
          <a:p>
            <a:endParaRPr lang="fr-FR" dirty="0"/>
          </a:p>
        </p:txBody>
      </p:sp>
      <p:sp>
        <p:nvSpPr>
          <p:cNvPr id="573" name="CustomShape 30"/>
          <p:cNvSpPr/>
          <p:nvPr/>
        </p:nvSpPr>
        <p:spPr>
          <a:xfrm>
            <a:off x="6686280" y="4727880"/>
            <a:ext cx="484200" cy="978120"/>
          </a:xfrm>
          <a:prstGeom prst="upArrow">
            <a:avLst>
              <a:gd name="adj1" fmla="val 50000"/>
              <a:gd name="adj2" fmla="val 50000"/>
            </a:avLst>
          </a:prstGeom>
          <a:solidFill>
            <a:srgbClr val="8FD9FB"/>
          </a:solidFill>
          <a:ln w="9360">
            <a:solidFill>
              <a:srgbClr val="033579"/>
            </a:solidFill>
            <a:round/>
          </a:ln>
          <a:effectLst>
            <a:glow rad="139700">
              <a:srgbClr val="FFCC00">
                <a:alpha val="40000"/>
              </a:srgbClr>
            </a:glow>
          </a:effectLst>
        </p:spPr>
        <p:style>
          <a:lnRef idx="0">
            <a:scrgbClr r="0" g="0" b="0"/>
          </a:lnRef>
          <a:fillRef idx="0">
            <a:scrgbClr r="0" g="0" b="0"/>
          </a:fillRef>
          <a:effectRef idx="0">
            <a:scrgbClr r="0" g="0" b="0"/>
          </a:effectRef>
          <a:fontRef idx="minor"/>
        </p:style>
      </p:sp>
      <p:sp>
        <p:nvSpPr>
          <p:cNvPr id="574" name="CustomShape 31"/>
          <p:cNvSpPr/>
          <p:nvPr/>
        </p:nvSpPr>
        <p:spPr>
          <a:xfrm>
            <a:off x="4954680" y="1762200"/>
            <a:ext cx="1908360" cy="755280"/>
          </a:xfrm>
          <a:prstGeom prst="rect">
            <a:avLst/>
          </a:prstGeom>
          <a:solidFill>
            <a:srgbClr val="EB6615"/>
          </a:soli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2000" b="1" strike="noStrike" spc="-1">
                <a:solidFill>
                  <a:srgbClr val="000000"/>
                </a:solidFill>
                <a:latin typeface="Arial Narrow"/>
              </a:rPr>
              <a:t>Voie technologique</a:t>
            </a:r>
            <a:endParaRPr lang="fr-FR" sz="2000" b="0" strike="noStrike" spc="-1">
              <a:latin typeface="Arial"/>
            </a:endParaRPr>
          </a:p>
        </p:txBody>
      </p:sp>
      <p:sp>
        <p:nvSpPr>
          <p:cNvPr id="575" name="TextShape 32"/>
          <p:cNvSpPr txBox="1"/>
          <p:nvPr/>
        </p:nvSpPr>
        <p:spPr>
          <a:xfrm>
            <a:off x="1235160" y="6519960"/>
            <a:ext cx="6989400" cy="277920"/>
          </a:xfrm>
          <a:prstGeom prst="rect">
            <a:avLst/>
          </a:prstGeom>
          <a:noFill/>
          <a:ln>
            <a:noFill/>
          </a:ln>
        </p:spPr>
        <p:txBody>
          <a:bodyPr anchor="ctr">
            <a:normAutofit/>
          </a:bodyPr>
          <a:lstStyle/>
          <a:p>
            <a:pPr algn="r">
              <a:lnSpc>
                <a:spcPct val="100000"/>
              </a:lnSpc>
            </a:pPr>
            <a:r>
              <a:rPr lang="fr-FR" sz="1200" b="0" i="1" strike="noStrike" cap="all" spc="-1">
                <a:solidFill>
                  <a:srgbClr val="FFFFFF"/>
                </a:solidFill>
                <a:latin typeface="Arial"/>
              </a:rPr>
              <a:t>OCTOBRE  2018</a:t>
            </a:r>
            <a:endParaRPr lang="fr-FR" sz="1200" b="0" strike="noStrike" spc="-1">
              <a:solidFill>
                <a:srgbClr val="000000"/>
              </a:solidFill>
              <a:latin typeface="Calibri"/>
            </a:endParaRPr>
          </a:p>
        </p:txBody>
      </p:sp>
    </p:spTree>
    <p:extLst>
      <p:ext uri="{BB962C8B-B14F-4D97-AF65-F5344CB8AC3E}">
        <p14:creationId xmlns:p14="http://schemas.microsoft.com/office/powerpoint/2010/main" val="686042239"/>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72"/>
                                        </p:tgtEl>
                                        <p:attrNameLst>
                                          <p:attrName>style.visibility</p:attrName>
                                        </p:attrNameLst>
                                      </p:cBhvr>
                                      <p:to>
                                        <p:strVal val="visible"/>
                                      </p:to>
                                    </p:set>
                                    <p:animEffect transition="in" filter="wipe(down)">
                                      <p:cBhvr additive="repl">
                                        <p:cTn id="7" dur="1000"/>
                                        <p:tgtEl>
                                          <p:spTgt spid="572"/>
                                        </p:tgtEl>
                                      </p:cBhvr>
                                    </p:animEffect>
                                  </p:childTnLst>
                                </p:cTn>
                              </p:par>
                              <p:par>
                                <p:cTn id="8" presetID="22" presetClass="entr" presetSubtype="4" fill="hold" nodeType="withEffect">
                                  <p:stCondLst>
                                    <p:cond delay="0"/>
                                  </p:stCondLst>
                                  <p:childTnLst>
                                    <p:set>
                                      <p:cBhvr>
                                        <p:cTn id="9" dur="1" fill="hold">
                                          <p:stCondLst>
                                            <p:cond delay="0"/>
                                          </p:stCondLst>
                                        </p:cTn>
                                        <p:tgtEl>
                                          <p:spTgt spid="573"/>
                                        </p:tgtEl>
                                        <p:attrNameLst>
                                          <p:attrName>style.visibility</p:attrName>
                                        </p:attrNameLst>
                                      </p:cBhvr>
                                      <p:to>
                                        <p:strVal val="visible"/>
                                      </p:to>
                                    </p:set>
                                    <p:animEffect transition="in" filter="wipe(down)">
                                      <p:cBhvr additive="repl">
                                        <p:cTn id="10" dur="1000"/>
                                        <p:tgtEl>
                                          <p:spTgt spid="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ustomShape 1"/>
          <p:cNvSpPr/>
          <p:nvPr/>
        </p:nvSpPr>
        <p:spPr>
          <a:xfrm rot="5400000">
            <a:off x="5868000" y="5506920"/>
            <a:ext cx="1391400" cy="229680"/>
          </a:xfrm>
          <a:prstGeom prst="leftArrow">
            <a:avLst>
              <a:gd name="adj1" fmla="val 50000"/>
              <a:gd name="adj2" fmla="val 75016"/>
            </a:avLst>
          </a:prstGeom>
          <a:solidFill>
            <a:srgbClr val="404040"/>
          </a:solidFill>
          <a:ln>
            <a:noFill/>
          </a:ln>
        </p:spPr>
      </p:sp>
      <p:sp>
        <p:nvSpPr>
          <p:cNvPr id="57" name="CustomShape 2"/>
          <p:cNvSpPr/>
          <p:nvPr/>
        </p:nvSpPr>
        <p:spPr>
          <a:xfrm>
            <a:off x="270699" y="2079115"/>
            <a:ext cx="3673080" cy="2868120"/>
          </a:xfrm>
          <a:prstGeom prst="rect">
            <a:avLst/>
          </a:prstGeom>
          <a:solidFill>
            <a:schemeClr val="accent1"/>
          </a:solidFill>
          <a:ln>
            <a:noFill/>
          </a:ln>
        </p:spPr>
      </p:sp>
      <p:sp>
        <p:nvSpPr>
          <p:cNvPr id="58" name="CustomShape 3"/>
          <p:cNvSpPr/>
          <p:nvPr/>
        </p:nvSpPr>
        <p:spPr>
          <a:xfrm>
            <a:off x="4212000" y="2075760"/>
            <a:ext cx="4678560" cy="2863080"/>
          </a:xfrm>
          <a:prstGeom prst="rect">
            <a:avLst/>
          </a:prstGeom>
          <a:solidFill>
            <a:schemeClr val="accent1"/>
          </a:solidFill>
          <a:ln>
            <a:noFill/>
          </a:ln>
        </p:spPr>
      </p:sp>
      <p:sp>
        <p:nvSpPr>
          <p:cNvPr id="59" name="CustomShape 4"/>
          <p:cNvSpPr/>
          <p:nvPr/>
        </p:nvSpPr>
        <p:spPr>
          <a:xfrm>
            <a:off x="1115640" y="476640"/>
            <a:ext cx="7919640" cy="1063440"/>
          </a:xfrm>
          <a:prstGeom prst="rect">
            <a:avLst/>
          </a:prstGeom>
          <a:noFill/>
          <a:ln>
            <a:noFill/>
          </a:ln>
        </p:spPr>
        <p:txBody>
          <a:bodyPr lIns="90000" tIns="45000" rIns="90000" bIns="45000"/>
          <a:lstStyle/>
          <a:p>
            <a:pPr algn="ctr">
              <a:lnSpc>
                <a:spcPct val="100000"/>
              </a:lnSpc>
            </a:pPr>
            <a:r>
              <a:rPr lang="fr-FR" sz="3200" b="1" i="1">
                <a:solidFill>
                  <a:srgbClr val="C00000"/>
                </a:solidFill>
                <a:latin typeface="Calibri"/>
              </a:rPr>
              <a:t>Les choix possibles après la classe de seconde générale et technologique</a:t>
            </a:r>
            <a:endParaRPr/>
          </a:p>
        </p:txBody>
      </p:sp>
      <p:sp>
        <p:nvSpPr>
          <p:cNvPr id="60" name="CustomShape 5"/>
          <p:cNvSpPr/>
          <p:nvPr/>
        </p:nvSpPr>
        <p:spPr>
          <a:xfrm rot="5400000">
            <a:off x="1588680" y="5501520"/>
            <a:ext cx="1397880" cy="246960"/>
          </a:xfrm>
          <a:prstGeom prst="leftArrow">
            <a:avLst>
              <a:gd name="adj1" fmla="val 50000"/>
              <a:gd name="adj2" fmla="val 74950"/>
            </a:avLst>
          </a:prstGeom>
          <a:solidFill>
            <a:srgbClr val="404040"/>
          </a:solidFill>
          <a:ln>
            <a:noFill/>
          </a:ln>
        </p:spPr>
      </p:sp>
      <p:sp>
        <p:nvSpPr>
          <p:cNvPr id="61" name="CustomShape 6"/>
          <p:cNvSpPr/>
          <p:nvPr/>
        </p:nvSpPr>
        <p:spPr>
          <a:xfrm>
            <a:off x="749160" y="2055960"/>
            <a:ext cx="2486520" cy="517320"/>
          </a:xfrm>
          <a:prstGeom prst="rect">
            <a:avLst/>
          </a:prstGeom>
          <a:noFill/>
          <a:ln>
            <a:noFill/>
          </a:ln>
        </p:spPr>
        <p:txBody>
          <a:bodyPr wrap="none" lIns="92160" tIns="46080" rIns="92160" bIns="46080"/>
          <a:lstStyle/>
          <a:p>
            <a:pPr>
              <a:lnSpc>
                <a:spcPct val="100000"/>
              </a:lnSpc>
            </a:pPr>
            <a:r>
              <a:rPr lang="fr-FR" sz="2800" b="1" i="1" dirty="0">
                <a:solidFill>
                  <a:srgbClr val="FFFFFF"/>
                </a:solidFill>
                <a:latin typeface="Calibri"/>
              </a:rPr>
              <a:t>1</a:t>
            </a:r>
            <a:r>
              <a:rPr lang="fr-FR" sz="2800" b="1" i="1" baseline="30000" dirty="0">
                <a:solidFill>
                  <a:srgbClr val="FFFFFF"/>
                </a:solidFill>
                <a:latin typeface="Calibri"/>
              </a:rPr>
              <a:t>re</a:t>
            </a:r>
            <a:r>
              <a:rPr lang="fr-FR" sz="2800" b="1" i="1" dirty="0">
                <a:solidFill>
                  <a:srgbClr val="FFFFFF"/>
                </a:solidFill>
                <a:latin typeface="Calibri"/>
              </a:rPr>
              <a:t> générale</a:t>
            </a:r>
            <a:endParaRPr dirty="0"/>
          </a:p>
        </p:txBody>
      </p:sp>
      <p:sp>
        <p:nvSpPr>
          <p:cNvPr id="62" name="CustomShape 7"/>
          <p:cNvSpPr/>
          <p:nvPr/>
        </p:nvSpPr>
        <p:spPr>
          <a:xfrm>
            <a:off x="302434" y="3471521"/>
            <a:ext cx="3809520" cy="700560"/>
          </a:xfrm>
          <a:prstGeom prst="rect">
            <a:avLst/>
          </a:prstGeom>
          <a:noFill/>
          <a:ln>
            <a:noFill/>
          </a:ln>
        </p:spPr>
        <p:txBody>
          <a:bodyPr lIns="92160" tIns="46080" rIns="92160" bIns="46080"/>
          <a:lstStyle/>
          <a:p>
            <a:pPr>
              <a:lnSpc>
                <a:spcPct val="100000"/>
              </a:lnSpc>
              <a:buSzPct val="120000"/>
              <a:buFont typeface="Wingdings 2" charset="2"/>
              <a:buChar char=""/>
            </a:pPr>
            <a:r>
              <a:rPr lang="fr-FR" sz="2000" i="1" dirty="0">
                <a:solidFill>
                  <a:srgbClr val="FFFFFF"/>
                </a:solidFill>
                <a:latin typeface="Calibri"/>
              </a:rPr>
              <a:t>pour envisager plutôt des </a:t>
            </a:r>
            <a:r>
              <a:rPr lang="fr-FR" sz="2000" b="1" i="1" dirty="0">
                <a:solidFill>
                  <a:srgbClr val="FFFFFF"/>
                </a:solidFill>
                <a:latin typeface="Calibri"/>
              </a:rPr>
              <a:t>études supérieures longues</a:t>
            </a:r>
            <a:endParaRPr dirty="0"/>
          </a:p>
        </p:txBody>
      </p:sp>
      <p:sp>
        <p:nvSpPr>
          <p:cNvPr id="63" name="CustomShape 8"/>
          <p:cNvSpPr/>
          <p:nvPr/>
        </p:nvSpPr>
        <p:spPr>
          <a:xfrm>
            <a:off x="273219" y="2770961"/>
            <a:ext cx="3668040" cy="700560"/>
          </a:xfrm>
          <a:prstGeom prst="rect">
            <a:avLst/>
          </a:prstGeom>
          <a:noFill/>
          <a:ln>
            <a:noFill/>
          </a:ln>
        </p:spPr>
        <p:txBody>
          <a:bodyPr lIns="92160" tIns="46080" rIns="92160" bIns="46080"/>
          <a:lstStyle/>
          <a:p>
            <a:pPr>
              <a:lnSpc>
                <a:spcPct val="100000"/>
              </a:lnSpc>
              <a:buSzPct val="120000"/>
              <a:buFont typeface="Wingdings 2" charset="2"/>
              <a:buChar char=""/>
            </a:pPr>
            <a:r>
              <a:rPr lang="fr-FR" sz="2000" i="1" dirty="0">
                <a:solidFill>
                  <a:srgbClr val="FFFFFF"/>
                </a:solidFill>
                <a:latin typeface="Calibri"/>
              </a:rPr>
              <a:t>pour approfondir les matières générales </a:t>
            </a:r>
            <a:r>
              <a:rPr lang="fr-FR" sz="2000" i="1" dirty="0">
                <a:solidFill>
                  <a:srgbClr val="000000"/>
                </a:solidFill>
                <a:latin typeface="Calibri"/>
              </a:rPr>
              <a:t>	</a:t>
            </a:r>
            <a:r>
              <a:rPr lang="fr-FR" sz="2000" b="1" i="1" dirty="0">
                <a:solidFill>
                  <a:srgbClr val="000000"/>
                </a:solidFill>
                <a:latin typeface="Calibri"/>
              </a:rPr>
              <a:t> 	   </a:t>
            </a:r>
            <a:endParaRPr dirty="0"/>
          </a:p>
        </p:txBody>
      </p:sp>
      <p:sp>
        <p:nvSpPr>
          <p:cNvPr id="64" name="CustomShape 9"/>
          <p:cNvSpPr/>
          <p:nvPr/>
        </p:nvSpPr>
        <p:spPr>
          <a:xfrm>
            <a:off x="4572000" y="2061360"/>
            <a:ext cx="3957120" cy="822240"/>
          </a:xfrm>
          <a:prstGeom prst="rect">
            <a:avLst/>
          </a:prstGeom>
          <a:noFill/>
          <a:ln>
            <a:noFill/>
          </a:ln>
        </p:spPr>
        <p:txBody>
          <a:bodyPr lIns="92160" tIns="46080" rIns="92160" bIns="46080"/>
          <a:lstStyle/>
          <a:p>
            <a:pPr algn="ctr">
              <a:lnSpc>
                <a:spcPct val="100000"/>
              </a:lnSpc>
            </a:pPr>
            <a:r>
              <a:rPr lang="fr-FR" sz="2400" b="1" i="1" dirty="0">
                <a:solidFill>
                  <a:srgbClr val="FFFFFF"/>
                </a:solidFill>
                <a:latin typeface="Calibri"/>
              </a:rPr>
              <a:t>1</a:t>
            </a:r>
            <a:r>
              <a:rPr lang="fr-FR" sz="2400" b="1" i="1" baseline="30000" dirty="0">
                <a:solidFill>
                  <a:srgbClr val="FFFFFF"/>
                </a:solidFill>
                <a:latin typeface="Calibri"/>
              </a:rPr>
              <a:t>re</a:t>
            </a:r>
            <a:r>
              <a:rPr lang="fr-FR" sz="2400" b="1" i="1" dirty="0">
                <a:solidFill>
                  <a:srgbClr val="FFFFFF"/>
                </a:solidFill>
                <a:latin typeface="Calibri"/>
              </a:rPr>
              <a:t> </a:t>
            </a:r>
            <a:r>
              <a:rPr lang="fr-FR" sz="2800" b="1" i="1" dirty="0">
                <a:solidFill>
                  <a:srgbClr val="FFFFFF"/>
                </a:solidFill>
                <a:latin typeface="Calibri"/>
              </a:rPr>
              <a:t>technologique</a:t>
            </a:r>
            <a:endParaRPr sz="2800" dirty="0"/>
          </a:p>
          <a:p>
            <a:pPr algn="ctr">
              <a:lnSpc>
                <a:spcPct val="100000"/>
              </a:lnSpc>
            </a:pPr>
            <a:r>
              <a:rPr lang="fr-FR" sz="2400" b="1" i="1" dirty="0">
                <a:solidFill>
                  <a:srgbClr val="FFFFFF"/>
                </a:solidFill>
                <a:latin typeface="Calibri"/>
              </a:rPr>
              <a:t>STMG, STI2D, </a:t>
            </a:r>
            <a:r>
              <a:rPr lang="fr-FR" sz="2400" b="1" i="1" dirty="0" smtClean="0">
                <a:solidFill>
                  <a:schemeClr val="bg1"/>
                </a:solidFill>
                <a:latin typeface="Calibri"/>
              </a:rPr>
              <a:t>ST2S</a:t>
            </a:r>
            <a:r>
              <a:rPr lang="fr-FR" sz="1400" b="1" i="1" dirty="0" smtClean="0">
                <a:solidFill>
                  <a:schemeClr val="bg1"/>
                </a:solidFill>
                <a:latin typeface="Calibri"/>
              </a:rPr>
              <a:t>, </a:t>
            </a:r>
            <a:r>
              <a:rPr lang="fr-FR" sz="1400" b="1" i="1" dirty="0">
                <a:solidFill>
                  <a:schemeClr val="bg1"/>
                </a:solidFill>
                <a:latin typeface="Calibri"/>
              </a:rPr>
              <a:t>STL, STD2A, STAV</a:t>
            </a:r>
            <a:endParaRPr dirty="0">
              <a:solidFill>
                <a:schemeClr val="bg1"/>
              </a:solidFill>
            </a:endParaRPr>
          </a:p>
        </p:txBody>
      </p:sp>
      <p:sp>
        <p:nvSpPr>
          <p:cNvPr id="65" name="CustomShape 10"/>
          <p:cNvSpPr/>
          <p:nvPr/>
        </p:nvSpPr>
        <p:spPr>
          <a:xfrm>
            <a:off x="4211640" y="2873880"/>
            <a:ext cx="4606200" cy="334080"/>
          </a:xfrm>
          <a:prstGeom prst="rect">
            <a:avLst/>
          </a:prstGeom>
          <a:noFill/>
          <a:ln>
            <a:noFill/>
          </a:ln>
        </p:spPr>
        <p:txBody>
          <a:bodyPr lIns="92160" tIns="46080" rIns="92160" bIns="46080"/>
          <a:lstStyle/>
          <a:p>
            <a:pPr>
              <a:lnSpc>
                <a:spcPct val="100000"/>
              </a:lnSpc>
              <a:buSzPct val="120000"/>
              <a:buFont typeface="Wingdings 2" charset="2"/>
              <a:buChar char=""/>
            </a:pPr>
            <a:r>
              <a:rPr lang="fr-FR" sz="1600" i="1">
                <a:solidFill>
                  <a:srgbClr val="FFFFFF"/>
                </a:solidFill>
                <a:latin typeface="Calibri"/>
              </a:rPr>
              <a:t>pour découvrir un </a:t>
            </a:r>
            <a:r>
              <a:rPr lang="fr-FR" sz="1600" b="1" i="1">
                <a:solidFill>
                  <a:srgbClr val="FFFFFF"/>
                </a:solidFill>
                <a:latin typeface="Calibri"/>
              </a:rPr>
              <a:t>secteur </a:t>
            </a:r>
            <a:r>
              <a:rPr lang="fr-FR" sz="1600" i="1">
                <a:solidFill>
                  <a:srgbClr val="FFFFFF"/>
                </a:solidFill>
                <a:latin typeface="Calibri"/>
              </a:rPr>
              <a:t>professionnel</a:t>
            </a:r>
            <a:endParaRPr/>
          </a:p>
        </p:txBody>
      </p:sp>
      <p:sp>
        <p:nvSpPr>
          <p:cNvPr id="66" name="CustomShape 11"/>
          <p:cNvSpPr/>
          <p:nvPr/>
        </p:nvSpPr>
        <p:spPr>
          <a:xfrm>
            <a:off x="4213080" y="3389400"/>
            <a:ext cx="4465080" cy="820800"/>
          </a:xfrm>
          <a:prstGeom prst="rect">
            <a:avLst/>
          </a:prstGeom>
          <a:noFill/>
          <a:ln>
            <a:noFill/>
          </a:ln>
        </p:spPr>
        <p:txBody>
          <a:bodyPr lIns="92160" tIns="46080" rIns="92160" bIns="46080"/>
          <a:lstStyle/>
          <a:p>
            <a:pPr>
              <a:lnSpc>
                <a:spcPct val="100000"/>
              </a:lnSpc>
              <a:buSzPct val="120000"/>
              <a:buFont typeface="Wingdings 2" charset="2"/>
              <a:buChar char=""/>
            </a:pPr>
            <a:r>
              <a:rPr lang="fr-FR" sz="1600" i="1">
                <a:solidFill>
                  <a:srgbClr val="FFFFFF"/>
                </a:solidFill>
                <a:latin typeface="Calibri"/>
              </a:rPr>
              <a:t>pour envisager préférentiellement des </a:t>
            </a:r>
            <a:r>
              <a:rPr lang="fr-FR" sz="1600" b="1" i="1">
                <a:solidFill>
                  <a:srgbClr val="FFFFFF"/>
                </a:solidFill>
                <a:latin typeface="Calibri"/>
              </a:rPr>
              <a:t>études supérieures courtes </a:t>
            </a:r>
            <a:r>
              <a:rPr lang="fr-FR" sz="1600" i="1">
                <a:solidFill>
                  <a:srgbClr val="FFFFFF"/>
                </a:solidFill>
                <a:latin typeface="Calibri"/>
              </a:rPr>
              <a:t>avec une ouverture sur des poursuites d’études longues</a:t>
            </a:r>
            <a:endParaRPr/>
          </a:p>
        </p:txBody>
      </p:sp>
      <p:sp>
        <p:nvSpPr>
          <p:cNvPr id="67" name="CustomShape 12"/>
          <p:cNvSpPr/>
          <p:nvPr/>
        </p:nvSpPr>
        <p:spPr>
          <a:xfrm>
            <a:off x="2235240" y="6219720"/>
            <a:ext cx="1515600" cy="104040"/>
          </a:xfrm>
          <a:prstGeom prst="rect">
            <a:avLst/>
          </a:prstGeom>
          <a:solidFill>
            <a:srgbClr val="404040"/>
          </a:solidFill>
          <a:ln>
            <a:noFill/>
          </a:ln>
        </p:spPr>
      </p:sp>
      <p:sp>
        <p:nvSpPr>
          <p:cNvPr id="68" name="CustomShape 13"/>
          <p:cNvSpPr/>
          <p:nvPr/>
        </p:nvSpPr>
        <p:spPr>
          <a:xfrm>
            <a:off x="5165640" y="6211800"/>
            <a:ext cx="1383840" cy="105840"/>
          </a:xfrm>
          <a:prstGeom prst="rect">
            <a:avLst/>
          </a:prstGeom>
          <a:solidFill>
            <a:srgbClr val="404040"/>
          </a:solidFill>
          <a:ln>
            <a:noFill/>
          </a:ln>
        </p:spPr>
      </p:sp>
      <p:sp>
        <p:nvSpPr>
          <p:cNvPr id="69" name="CustomShape 14"/>
          <p:cNvSpPr/>
          <p:nvPr/>
        </p:nvSpPr>
        <p:spPr>
          <a:xfrm>
            <a:off x="3622680" y="5950080"/>
            <a:ext cx="1548720" cy="594720"/>
          </a:xfrm>
          <a:prstGeom prst="rect">
            <a:avLst/>
          </a:prstGeom>
          <a:solidFill>
            <a:srgbClr val="860000"/>
          </a:solidFill>
          <a:ln>
            <a:noFill/>
          </a:ln>
        </p:spPr>
      </p:sp>
      <p:sp>
        <p:nvSpPr>
          <p:cNvPr id="70" name="CustomShape 15"/>
          <p:cNvSpPr/>
          <p:nvPr/>
        </p:nvSpPr>
        <p:spPr>
          <a:xfrm>
            <a:off x="3988440" y="6017400"/>
            <a:ext cx="927720" cy="454320"/>
          </a:xfrm>
          <a:prstGeom prst="rect">
            <a:avLst/>
          </a:prstGeom>
          <a:noFill/>
          <a:ln>
            <a:noFill/>
          </a:ln>
        </p:spPr>
        <p:txBody>
          <a:bodyPr wrap="none" lIns="90000" tIns="45000" rIns="90000" bIns="45000"/>
          <a:lstStyle/>
          <a:p>
            <a:pPr>
              <a:lnSpc>
                <a:spcPct val="100000"/>
              </a:lnSpc>
            </a:pPr>
            <a:r>
              <a:rPr lang="fr-FR" sz="2400" b="1">
                <a:solidFill>
                  <a:srgbClr val="FFFFFF"/>
                </a:solidFill>
                <a:latin typeface="Calibri"/>
              </a:rPr>
              <a:t>2</a:t>
            </a:r>
            <a:r>
              <a:rPr lang="fr-FR" sz="2400" b="1" baseline="30000">
                <a:solidFill>
                  <a:srgbClr val="FFFFFF"/>
                </a:solidFill>
                <a:latin typeface="Calibri"/>
              </a:rPr>
              <a:t>de</a:t>
            </a:r>
            <a:r>
              <a:rPr lang="fr-FR" sz="2400" b="1">
                <a:solidFill>
                  <a:srgbClr val="FFFFFF"/>
                </a:solidFill>
                <a:latin typeface="Calibri"/>
              </a:rPr>
              <a:t> GT</a:t>
            </a:r>
            <a:endParaRPr/>
          </a:p>
        </p:txBody>
      </p:sp>
      <p:sp>
        <p:nvSpPr>
          <p:cNvPr id="17" name="ZoneTexte 16"/>
          <p:cNvSpPr txBox="1"/>
          <p:nvPr/>
        </p:nvSpPr>
        <p:spPr>
          <a:xfrm>
            <a:off x="22978" y="49693"/>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Tree>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22" presetClass="entr" presetSubtype="2"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out" filter="wipe(right)">
                                      <p:cBhvr additive="repl">
                                        <p:cTn id="7" dur="500"/>
                                        <p:tgtEl>
                                          <p:spTgt spid="67"/>
                                        </p:tgtEl>
                                      </p:cBhvr>
                                    </p:animEffect>
                                  </p:childTnLst>
                                </p:cTn>
                              </p:par>
                              <p:par>
                                <p:cTn id="8" presetID="22" presetClass="entr" presetSubtype="4"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out" filter="wipe(down)">
                                      <p:cBhvr additive="repl">
                                        <p:cTn id="10" dur="500"/>
                                        <p:tgtEl>
                                          <p:spTgt spid="60"/>
                                        </p:tgtEl>
                                      </p:cBhvr>
                                    </p:animEffect>
                                  </p:childTnLst>
                                </p:cTn>
                              </p:par>
                            </p:childTnLst>
                          </p:cTn>
                        </p:par>
                        <p:par>
                          <p:cTn id="11" fill="freeze">
                            <p:stCondLst>
                              <p:cond delay="500"/>
                            </p:stCondLst>
                            <p:childTnLst>
                              <p:par>
                                <p:cTn id="12" presetID="22" presetClass="entr" presetSubtype="4"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out" filter="wipe(down)">
                                      <p:cBhvr additive="repl">
                                        <p:cTn id="14" dur="500"/>
                                        <p:tgtEl>
                                          <p:spTgt spid="57"/>
                                        </p:tgtEl>
                                      </p:cBhvr>
                                    </p:animEffect>
                                  </p:childTnLst>
                                </p:cTn>
                              </p:par>
                            </p:childTnLst>
                          </p:cTn>
                        </p:par>
                      </p:childTnLst>
                    </p:cTn>
                  </p:par>
                  <p:par>
                    <p:cTn id="15" fill="freeze">
                      <p:stCondLst>
                        <p:cond delay="indefinite"/>
                      </p:stCondLst>
                      <p:childTnLst>
                        <p:par>
                          <p:cTn id="16" fill="freeze">
                            <p:stCondLst>
                              <p:cond delay="0"/>
                            </p:stCondLst>
                            <p:childTnLst>
                              <p:par>
                                <p:cTn id="17" presetID="10" presetClass="entr"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fade">
                                      <p:cBhvr additive="repl">
                                        <p:cTn id="19" dur="500"/>
                                        <p:tgtEl>
                                          <p:spTgt spid="61"/>
                                        </p:tgtEl>
                                      </p:cBhvr>
                                    </p:animEffect>
                                  </p:childTnLst>
                                </p:cTn>
                              </p:par>
                              <p:par>
                                <p:cTn id="20" presetID="10" presetClass="entr"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additive="repl">
                                        <p:cTn id="22" dur="500"/>
                                        <p:tgtEl>
                                          <p:spTgt spid="63"/>
                                        </p:tgtEl>
                                      </p:cBhvr>
                                    </p:animEffect>
                                  </p:childTnLst>
                                </p:cTn>
                              </p:par>
                              <p:par>
                                <p:cTn id="23" presetID="10" presetClass="entr"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fade">
                                      <p:cBhvr additive="repl">
                                        <p:cTn id="25" dur="500"/>
                                        <p:tgtEl>
                                          <p:spTgt spid="62"/>
                                        </p:tgtEl>
                                      </p:cBhvr>
                                    </p:animEffect>
                                  </p:childTnLst>
                                </p:cTn>
                              </p:par>
                            </p:childTnLst>
                          </p:cTn>
                        </p:par>
                      </p:childTnLst>
                    </p:cTn>
                  </p:par>
                  <p:par>
                    <p:cTn id="26" fill="freeze">
                      <p:stCondLst>
                        <p:cond delay="indefinite"/>
                      </p:stCondLst>
                      <p:childTnLst>
                        <p:par>
                          <p:cTn id="27" fill="freeze">
                            <p:stCondLst>
                              <p:cond delay="0"/>
                            </p:stCondLst>
                            <p:childTnLst>
                              <p:par>
                                <p:cTn id="28" presetID="22" presetClass="entr" presetSubtype="8" fill="hold" nodeType="click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wipe(left)">
                                      <p:cBhvr additive="repl">
                                        <p:cTn id="30" dur="500"/>
                                        <p:tgtEl>
                                          <p:spTgt spid="68"/>
                                        </p:tgtEl>
                                      </p:cBhvr>
                                    </p:animEffect>
                                  </p:childTnLst>
                                </p:cTn>
                              </p:par>
                              <p:par>
                                <p:cTn id="31" presetID="22" presetClass="entr" presetSubtype="4"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out" filter="wipe(down)">
                                      <p:cBhvr additive="repl">
                                        <p:cTn id="33" dur="500"/>
                                        <p:tgtEl>
                                          <p:spTgt spid="56"/>
                                        </p:tgtEl>
                                      </p:cBhvr>
                                    </p:animEffect>
                                  </p:childTnLst>
                                </p:cTn>
                              </p:par>
                            </p:childTnLst>
                          </p:cTn>
                        </p:par>
                        <p:par>
                          <p:cTn id="34" fill="freeze">
                            <p:stCondLst>
                              <p:cond delay="500"/>
                            </p:stCondLst>
                            <p:childTnLst>
                              <p:par>
                                <p:cTn id="35" presetID="22" presetClass="entr" presetSubtype="4"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out" filter="wipe(down)">
                                      <p:cBhvr additive="repl">
                                        <p:cTn id="37" dur="500"/>
                                        <p:tgtEl>
                                          <p:spTgt spid="58"/>
                                        </p:tgtEl>
                                      </p:cBhvr>
                                    </p:animEffect>
                                  </p:childTnLst>
                                </p:cTn>
                              </p:par>
                              <p:par>
                                <p:cTn id="38" presetID="10" presetClass="entr" fill="hold" nodeType="with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additive="repl">
                                        <p:cTn id="40" dur="500"/>
                                        <p:tgtEl>
                                          <p:spTgt spid="64"/>
                                        </p:tgtEl>
                                      </p:cBhvr>
                                    </p:animEffect>
                                  </p:childTnLst>
                                </p:cTn>
                              </p:par>
                            </p:childTnLst>
                          </p:cTn>
                        </p:par>
                      </p:childTnLst>
                    </p:cTn>
                  </p:par>
                  <p:par>
                    <p:cTn id="41" fill="freeze">
                      <p:stCondLst>
                        <p:cond delay="indefinite"/>
                      </p:stCondLst>
                      <p:childTnLst>
                        <p:par>
                          <p:cTn id="42" fill="freeze">
                            <p:stCondLst>
                              <p:cond delay="0"/>
                            </p:stCondLst>
                            <p:childTnLst>
                              <p:par>
                                <p:cTn id="43" presetID="10" presetClass="entr" fill="hold" nodeType="click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additive="repl">
                                        <p:cTn id="45" dur="500"/>
                                        <p:tgtEl>
                                          <p:spTgt spid="65"/>
                                        </p:tgtEl>
                                      </p:cBhvr>
                                    </p:animEffect>
                                  </p:childTnLst>
                                </p:cTn>
                              </p:par>
                              <p:par>
                                <p:cTn id="46" presetID="10" presetClass="entr" fill="hold" nodeType="with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additive="repl">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CustomShape 1"/>
          <p:cNvSpPr/>
          <p:nvPr/>
        </p:nvSpPr>
        <p:spPr>
          <a:xfrm>
            <a:off x="2108880" y="337856"/>
            <a:ext cx="5236200" cy="506525"/>
          </a:xfrm>
          <a:prstGeom prst="rect">
            <a:avLst/>
          </a:prstGeom>
          <a:solidFill>
            <a:srgbClr val="FF9933"/>
          </a:solidFill>
          <a:ln>
            <a:noFill/>
          </a:ln>
        </p:spPr>
        <p:txBody>
          <a:bodyPr lIns="90000" tIns="45000" rIns="90000" bIns="45000"/>
          <a:lstStyle/>
          <a:p>
            <a:pPr algn="ctr">
              <a:lnSpc>
                <a:spcPct val="100000"/>
              </a:lnSpc>
            </a:pPr>
            <a:r>
              <a:rPr lang="fr-FR" sz="2800" b="1" dirty="0" smtClean="0">
                <a:solidFill>
                  <a:srgbClr val="FFFFFF"/>
                </a:solidFill>
                <a:latin typeface="Arial Black"/>
              </a:rPr>
              <a:t>Baccalauréat Général</a:t>
            </a:r>
            <a:endParaRPr dirty="0"/>
          </a:p>
        </p:txBody>
      </p:sp>
      <p:sp>
        <p:nvSpPr>
          <p:cNvPr id="72" name="CustomShape 2"/>
          <p:cNvSpPr/>
          <p:nvPr/>
        </p:nvSpPr>
        <p:spPr>
          <a:xfrm>
            <a:off x="251640" y="2664000"/>
            <a:ext cx="8566920" cy="3787200"/>
          </a:xfrm>
          <a:prstGeom prst="rect">
            <a:avLst/>
          </a:prstGeom>
          <a:solidFill>
            <a:srgbClr val="B4B392"/>
          </a:solidFill>
          <a:ln w="25560">
            <a:solidFill>
              <a:srgbClr val="85846C"/>
            </a:solidFill>
            <a:round/>
          </a:ln>
        </p:spPr>
        <p:txBody>
          <a:bodyPr lIns="90000" tIns="45000" rIns="90000" bIns="45000"/>
          <a:lstStyle/>
          <a:p>
            <a:pPr>
              <a:lnSpc>
                <a:spcPct val="100000"/>
              </a:lnSpc>
            </a:pPr>
            <a:endParaRPr dirty="0"/>
          </a:p>
          <a:p>
            <a:pPr>
              <a:lnSpc>
                <a:spcPct val="100000"/>
              </a:lnSpc>
            </a:pPr>
            <a:endParaRPr dirty="0"/>
          </a:p>
          <a:p>
            <a:pPr>
              <a:lnSpc>
                <a:spcPct val="100000"/>
              </a:lnSpc>
              <a:buFont typeface="Wingdings" charset="2"/>
              <a:buChar char=""/>
            </a:pPr>
            <a:r>
              <a:rPr lang="fr-FR" sz="1700" dirty="0">
                <a:solidFill>
                  <a:schemeClr val="tx2"/>
                </a:solidFill>
                <a:latin typeface="Arial"/>
                <a:ea typeface="Roboto"/>
              </a:rPr>
              <a:t>A la fin de la seconde, les élèves qui se dirigent vers la voie générale choisissent </a:t>
            </a:r>
            <a:r>
              <a:rPr lang="fr-FR" sz="1700" b="1" dirty="0">
                <a:solidFill>
                  <a:schemeClr val="tx2"/>
                </a:solidFill>
                <a:latin typeface="Arial"/>
                <a:ea typeface="Roboto"/>
              </a:rPr>
              <a:t>trois enseignements de spécialité qu’ils suivront en première</a:t>
            </a:r>
            <a:endParaRPr dirty="0">
              <a:solidFill>
                <a:schemeClr val="tx2"/>
              </a:solidFill>
            </a:endParaRPr>
          </a:p>
          <a:p>
            <a:pPr>
              <a:lnSpc>
                <a:spcPct val="100000"/>
              </a:lnSpc>
            </a:pPr>
            <a:endParaRPr dirty="0">
              <a:solidFill>
                <a:schemeClr val="tx2"/>
              </a:solidFill>
            </a:endParaRPr>
          </a:p>
          <a:p>
            <a:pPr>
              <a:lnSpc>
                <a:spcPct val="100000"/>
              </a:lnSpc>
              <a:buFont typeface="Wingdings" charset="2"/>
              <a:buChar char=""/>
            </a:pPr>
            <a:r>
              <a:rPr lang="fr-FR" sz="1700" dirty="0">
                <a:solidFill>
                  <a:schemeClr val="tx2"/>
                </a:solidFill>
                <a:latin typeface="Arial"/>
                <a:ea typeface="Roboto"/>
              </a:rPr>
              <a:t>A la fin de l’année de première, ils choisissent, parmi ces trois enseignements, les </a:t>
            </a:r>
            <a:r>
              <a:rPr lang="fr-FR" sz="1700" b="1" dirty="0">
                <a:solidFill>
                  <a:schemeClr val="tx2"/>
                </a:solidFill>
                <a:latin typeface="Arial"/>
                <a:ea typeface="Roboto"/>
              </a:rPr>
              <a:t>deux</a:t>
            </a:r>
            <a:r>
              <a:rPr lang="fr-FR" sz="1700" dirty="0">
                <a:solidFill>
                  <a:schemeClr val="tx2"/>
                </a:solidFill>
                <a:latin typeface="Arial"/>
                <a:ea typeface="Roboto"/>
              </a:rPr>
              <a:t> </a:t>
            </a:r>
            <a:r>
              <a:rPr lang="fr-FR" sz="1700" b="1" dirty="0">
                <a:solidFill>
                  <a:schemeClr val="tx2"/>
                </a:solidFill>
                <a:latin typeface="Arial"/>
                <a:ea typeface="Roboto"/>
              </a:rPr>
              <a:t>enseignements de spécialité qu’ils poursuivront en classe de terminale</a:t>
            </a:r>
          </a:p>
          <a:p>
            <a:pPr>
              <a:lnSpc>
                <a:spcPct val="100000"/>
              </a:lnSpc>
              <a:buFont typeface="Wingdings" charset="2"/>
              <a:buChar char=""/>
            </a:pPr>
            <a:endParaRPr lang="fr-FR" sz="1700" b="1" dirty="0">
              <a:solidFill>
                <a:schemeClr val="tx2"/>
              </a:solidFill>
              <a:latin typeface="Arial"/>
            </a:endParaRPr>
          </a:p>
          <a:p>
            <a:pPr>
              <a:lnSpc>
                <a:spcPct val="100000"/>
              </a:lnSpc>
            </a:pPr>
            <a:r>
              <a:rPr lang="fr-FR" sz="1700" b="1" dirty="0">
                <a:solidFill>
                  <a:schemeClr val="tx2"/>
                </a:solidFill>
                <a:latin typeface="Arial"/>
              </a:rPr>
              <a:t>(Simulation Horizons21)</a:t>
            </a:r>
            <a:endParaRPr dirty="0">
              <a:solidFill>
                <a:schemeClr val="tx2"/>
              </a:solidFill>
            </a:endParaRPr>
          </a:p>
          <a:p>
            <a:pPr>
              <a:lnSpc>
                <a:spcPct val="100000"/>
              </a:lnSpc>
            </a:pPr>
            <a:endParaRPr dirty="0">
              <a:solidFill>
                <a:schemeClr val="tx2"/>
              </a:solidFill>
            </a:endParaRPr>
          </a:p>
          <a:p>
            <a:pPr>
              <a:lnSpc>
                <a:spcPct val="100000"/>
              </a:lnSpc>
            </a:pPr>
            <a:endParaRPr dirty="0"/>
          </a:p>
        </p:txBody>
      </p:sp>
      <p:sp>
        <p:nvSpPr>
          <p:cNvPr id="5" name="ZoneTexte 4"/>
          <p:cNvSpPr txBox="1"/>
          <p:nvPr/>
        </p:nvSpPr>
        <p:spPr>
          <a:xfrm>
            <a:off x="98829" y="7573"/>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Tree>
  </p:cSld>
  <p:clrMapOvr>
    <a:masterClrMapping/>
  </p:clrMapOvr>
  <p:timing>
    <p:tnLst>
      <p:par>
        <p:cTn id="1" dur="indefinite" restart="never" nodeType="tmRoot">
          <p:childTnLst>
            <p:seq>
              <p:cTn id="2" nodeType="mainSeq">
                <p:childTnLst>
                  <p:par>
                    <p:cTn id="3" fill="freeze">
                      <p:stCondLst>
                        <p:cond delay="indefinite"/>
                        <p:cond evt="onBegin" delay="0">
                          <p:tn val="2"/>
                        </p:cond>
                      </p:stCondLst>
                      <p:childTnLst>
                        <p:par>
                          <p:cTn id="4" fill="freeze">
                            <p:stCondLst>
                              <p:cond delay="0"/>
                            </p:stCondLst>
                            <p:childTnLst>
                              <p:par>
                                <p:cTn id="5" presetID="1" presetClass="entr" fill="hold" nodeType="withEffect">
                                  <p:stCondLst>
                                    <p:cond delay="0"/>
                                  </p:stCondLst>
                                  <p:childTnLst>
                                    <p:set>
                                      <p:cBhvr>
                                        <p:cTn id="6" dur="1" fill="hold">
                                          <p:stCondLst>
                                            <p:cond delay="0"/>
                                          </p:stCondLst>
                                        </p:cTn>
                                        <p:tgtEl>
                                          <p:spTgt spid="72"/>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72">
                                            <p:txEl>
                                              <p:pRg st="1" end="10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ustomShape 1"/>
          <p:cNvSpPr/>
          <p:nvPr/>
        </p:nvSpPr>
        <p:spPr>
          <a:xfrm>
            <a:off x="1964880" y="356026"/>
            <a:ext cx="5236200" cy="515160"/>
          </a:xfrm>
          <a:prstGeom prst="rect">
            <a:avLst/>
          </a:prstGeom>
          <a:solidFill>
            <a:srgbClr val="FF9933"/>
          </a:solidFill>
          <a:ln>
            <a:noFill/>
          </a:ln>
        </p:spPr>
        <p:txBody>
          <a:bodyPr lIns="90000" tIns="45000" rIns="90000" bIns="45000"/>
          <a:lstStyle/>
          <a:p>
            <a:pPr algn="ctr">
              <a:lnSpc>
                <a:spcPct val="100000"/>
              </a:lnSpc>
            </a:pPr>
            <a:r>
              <a:rPr lang="fr-FR" sz="2800" b="1" dirty="0" smtClean="0">
                <a:solidFill>
                  <a:srgbClr val="FFFFFF"/>
                </a:solidFill>
                <a:latin typeface="Arial Black"/>
              </a:rPr>
              <a:t>VOIE GENERALE</a:t>
            </a:r>
            <a:endParaRPr dirty="0"/>
          </a:p>
        </p:txBody>
      </p:sp>
      <p:sp>
        <p:nvSpPr>
          <p:cNvPr id="75" name="CustomShape 2"/>
          <p:cNvSpPr/>
          <p:nvPr/>
        </p:nvSpPr>
        <p:spPr>
          <a:xfrm>
            <a:off x="1128960" y="1167120"/>
            <a:ext cx="7617240" cy="454320"/>
          </a:xfrm>
          <a:prstGeom prst="rect">
            <a:avLst/>
          </a:prstGeom>
          <a:solidFill>
            <a:srgbClr val="C3D69B"/>
          </a:solidFill>
          <a:ln>
            <a:noFill/>
          </a:ln>
        </p:spPr>
        <p:txBody>
          <a:bodyPr lIns="90000" tIns="45000" rIns="90000" bIns="45000"/>
          <a:lstStyle/>
          <a:p>
            <a:pPr algn="ctr">
              <a:lnSpc>
                <a:spcPct val="100000"/>
              </a:lnSpc>
            </a:pPr>
            <a:r>
              <a:rPr lang="fr-FR" sz="2400" b="1">
                <a:solidFill>
                  <a:srgbClr val="FFFFFF"/>
                </a:solidFill>
                <a:latin typeface="Arial Black"/>
              </a:rPr>
              <a:t>Enseignements communs du cycle terminal</a:t>
            </a:r>
            <a:endParaRPr/>
          </a:p>
        </p:txBody>
      </p:sp>
      <p:graphicFrame>
        <p:nvGraphicFramePr>
          <p:cNvPr id="76" name="Table 3"/>
          <p:cNvGraphicFramePr/>
          <p:nvPr>
            <p:extLst>
              <p:ext uri="{D42A27DB-BD31-4B8C-83A1-F6EECF244321}">
                <p14:modId xmlns:p14="http://schemas.microsoft.com/office/powerpoint/2010/main" val="1350534863"/>
              </p:ext>
            </p:extLst>
          </p:nvPr>
        </p:nvGraphicFramePr>
        <p:xfrm>
          <a:off x="432000" y="2022840"/>
          <a:ext cx="8242560" cy="4768200"/>
        </p:xfrm>
        <a:graphic>
          <a:graphicData uri="http://schemas.openxmlformats.org/drawingml/2006/table">
            <a:tbl>
              <a:tblPr/>
              <a:tblGrid>
                <a:gridCol w="4128840">
                  <a:extLst>
                    <a:ext uri="{9D8B030D-6E8A-4147-A177-3AD203B41FA5}">
                      <a16:colId xmlns:a16="http://schemas.microsoft.com/office/drawing/2014/main" val="20000"/>
                    </a:ext>
                  </a:extLst>
                </a:gridCol>
                <a:gridCol w="2026080">
                  <a:extLst>
                    <a:ext uri="{9D8B030D-6E8A-4147-A177-3AD203B41FA5}">
                      <a16:colId xmlns:a16="http://schemas.microsoft.com/office/drawing/2014/main" val="20001"/>
                    </a:ext>
                  </a:extLst>
                </a:gridCol>
                <a:gridCol w="2087640">
                  <a:extLst>
                    <a:ext uri="{9D8B030D-6E8A-4147-A177-3AD203B41FA5}">
                      <a16:colId xmlns:a16="http://schemas.microsoft.com/office/drawing/2014/main" val="20002"/>
                    </a:ext>
                  </a:extLst>
                </a:gridCol>
              </a:tblGrid>
              <a:tr h="402840">
                <a:tc>
                  <a:txBody>
                    <a:bodyPr/>
                    <a:lstStyle/>
                    <a:p>
                      <a:pPr>
                        <a:lnSpc>
                          <a:spcPct val="100000"/>
                        </a:lnSpc>
                      </a:pPr>
                      <a:r>
                        <a:rPr lang="fr-FR" sz="2000" b="1" dirty="0">
                          <a:solidFill>
                            <a:srgbClr val="FFFFFF"/>
                          </a:solidFill>
                          <a:latin typeface="Calibri"/>
                        </a:rPr>
                        <a:t>Enseignement</a:t>
                      </a:r>
                      <a:endParaRPr dirty="0"/>
                    </a:p>
                  </a:txBody>
                  <a:tcPr/>
                </a:tc>
                <a:tc>
                  <a:txBody>
                    <a:bodyPr/>
                    <a:lstStyle/>
                    <a:p>
                      <a:pPr>
                        <a:lnSpc>
                          <a:spcPct val="100000"/>
                        </a:lnSpc>
                      </a:pPr>
                      <a:r>
                        <a:rPr lang="fr-FR" sz="2000" b="1" dirty="0">
                          <a:solidFill>
                            <a:srgbClr val="FFFFFF"/>
                          </a:solidFill>
                          <a:latin typeface="Calibri"/>
                        </a:rPr>
                        <a:t>Horaire111s 1</a:t>
                      </a:r>
                      <a:r>
                        <a:rPr lang="fr-FR" sz="2000" b="1" baseline="30000" dirty="0">
                          <a:solidFill>
                            <a:srgbClr val="FFFFFF"/>
                          </a:solidFill>
                          <a:latin typeface="Calibri"/>
                        </a:rPr>
                        <a:t>ère</a:t>
                      </a:r>
                      <a:r>
                        <a:rPr lang="fr-FR" sz="2000" b="1" dirty="0">
                          <a:solidFill>
                            <a:srgbClr val="FFFFFF"/>
                          </a:solidFill>
                          <a:latin typeface="Calibri"/>
                        </a:rPr>
                        <a:t> </a:t>
                      </a:r>
                      <a:endParaRPr dirty="0"/>
                    </a:p>
                  </a:txBody>
                  <a:tcPr/>
                </a:tc>
                <a:tc>
                  <a:txBody>
                    <a:bodyPr/>
                    <a:lstStyle/>
                    <a:p>
                      <a:pPr>
                        <a:lnSpc>
                          <a:spcPct val="100000"/>
                        </a:lnSpc>
                      </a:pPr>
                      <a:r>
                        <a:rPr lang="fr-FR" sz="2000" b="1" dirty="0">
                          <a:solidFill>
                            <a:srgbClr val="FFFFFF"/>
                          </a:solidFill>
                          <a:latin typeface="Calibri"/>
                        </a:rPr>
                        <a:t>Horaires T</a:t>
                      </a:r>
                      <a:r>
                        <a:rPr lang="fr-FR" sz="2000" b="1" baseline="30000" dirty="0">
                          <a:solidFill>
                            <a:srgbClr val="FFFFFF"/>
                          </a:solidFill>
                          <a:latin typeface="Calibri"/>
                        </a:rPr>
                        <a:t>ale</a:t>
                      </a:r>
                      <a:r>
                        <a:rPr lang="fr-FR" sz="2000" b="1" dirty="0">
                          <a:solidFill>
                            <a:srgbClr val="FFFFFF"/>
                          </a:solidFill>
                          <a:latin typeface="Calibri"/>
                        </a:rPr>
                        <a:t> </a:t>
                      </a:r>
                      <a:endParaRPr dirty="0"/>
                    </a:p>
                  </a:txBody>
                  <a:tcPr/>
                </a:tc>
                <a:extLst>
                  <a:ext uri="{0D108BD9-81ED-4DB2-BD59-A6C34878D82A}">
                    <a16:rowId xmlns:a16="http://schemas.microsoft.com/office/drawing/2014/main" val="10000"/>
                  </a:ext>
                </a:extLst>
              </a:tr>
              <a:tr h="402840">
                <a:tc>
                  <a:txBody>
                    <a:bodyPr/>
                    <a:lstStyle/>
                    <a:p>
                      <a:pPr>
                        <a:lnSpc>
                          <a:spcPct val="100000"/>
                        </a:lnSpc>
                      </a:pPr>
                      <a:r>
                        <a:rPr lang="fr-FR" sz="2000" dirty="0">
                          <a:solidFill>
                            <a:srgbClr val="000000"/>
                          </a:solidFill>
                          <a:latin typeface="Calibri"/>
                        </a:rPr>
                        <a:t>Français</a:t>
                      </a:r>
                      <a:endParaRPr dirty="0"/>
                    </a:p>
                  </a:txBody>
                  <a:tcPr/>
                </a:tc>
                <a:tc>
                  <a:txBody>
                    <a:bodyPr/>
                    <a:lstStyle/>
                    <a:p>
                      <a:pPr algn="ctr">
                        <a:lnSpc>
                          <a:spcPct val="100000"/>
                        </a:lnSpc>
                      </a:pPr>
                      <a:r>
                        <a:rPr lang="fr-FR" sz="2000">
                          <a:solidFill>
                            <a:srgbClr val="000000"/>
                          </a:solidFill>
                          <a:latin typeface="Calibri"/>
                        </a:rPr>
                        <a:t>4 h</a:t>
                      </a:r>
                      <a:endParaRPr/>
                    </a:p>
                  </a:txBody>
                  <a:tcPr/>
                </a:tc>
                <a:tc>
                  <a:txBody>
                    <a:bodyPr/>
                    <a:lstStyle/>
                    <a:p>
                      <a:pPr algn="ctr">
                        <a:lnSpc>
                          <a:spcPct val="100000"/>
                        </a:lnSpc>
                      </a:pPr>
                      <a:r>
                        <a:rPr lang="fr-FR" sz="2000">
                          <a:solidFill>
                            <a:srgbClr val="000000"/>
                          </a:solidFill>
                          <a:latin typeface="Calibri"/>
                        </a:rPr>
                        <a:t>-</a:t>
                      </a:r>
                      <a:endParaRPr/>
                    </a:p>
                  </a:txBody>
                  <a:tcPr/>
                </a:tc>
                <a:extLst>
                  <a:ext uri="{0D108BD9-81ED-4DB2-BD59-A6C34878D82A}">
                    <a16:rowId xmlns:a16="http://schemas.microsoft.com/office/drawing/2014/main" val="10001"/>
                  </a:ext>
                </a:extLst>
              </a:tr>
              <a:tr h="402840">
                <a:tc>
                  <a:txBody>
                    <a:bodyPr/>
                    <a:lstStyle/>
                    <a:p>
                      <a:pPr>
                        <a:lnSpc>
                          <a:spcPct val="100000"/>
                        </a:lnSpc>
                      </a:pPr>
                      <a:r>
                        <a:rPr lang="fr-FR" sz="2000">
                          <a:solidFill>
                            <a:srgbClr val="000000"/>
                          </a:solidFill>
                          <a:latin typeface="Calibri"/>
                        </a:rPr>
                        <a:t>Philosophie</a:t>
                      </a:r>
                      <a:endParaRPr/>
                    </a:p>
                  </a:txBody>
                  <a:tcPr/>
                </a:tc>
                <a:tc>
                  <a:txBody>
                    <a:bodyPr/>
                    <a:lstStyle/>
                    <a:p>
                      <a:pPr algn="ctr">
                        <a:lnSpc>
                          <a:spcPct val="100000"/>
                        </a:lnSpc>
                      </a:pPr>
                      <a:r>
                        <a:rPr lang="fr-FR" sz="2000">
                          <a:solidFill>
                            <a:srgbClr val="000000"/>
                          </a:solidFill>
                          <a:latin typeface="Calibri"/>
                        </a:rPr>
                        <a:t>-</a:t>
                      </a:r>
                      <a:endParaRPr/>
                    </a:p>
                  </a:txBody>
                  <a:tcPr/>
                </a:tc>
                <a:tc>
                  <a:txBody>
                    <a:bodyPr/>
                    <a:lstStyle/>
                    <a:p>
                      <a:pPr algn="ctr">
                        <a:lnSpc>
                          <a:spcPct val="100000"/>
                        </a:lnSpc>
                      </a:pPr>
                      <a:r>
                        <a:rPr lang="fr-FR" sz="2000">
                          <a:solidFill>
                            <a:srgbClr val="000000"/>
                          </a:solidFill>
                          <a:latin typeface="Calibri"/>
                        </a:rPr>
                        <a:t>4 h</a:t>
                      </a:r>
                      <a:endParaRPr/>
                    </a:p>
                  </a:txBody>
                  <a:tcPr/>
                </a:tc>
                <a:extLst>
                  <a:ext uri="{0D108BD9-81ED-4DB2-BD59-A6C34878D82A}">
                    <a16:rowId xmlns:a16="http://schemas.microsoft.com/office/drawing/2014/main" val="10002"/>
                  </a:ext>
                </a:extLst>
              </a:tr>
              <a:tr h="402840">
                <a:tc>
                  <a:txBody>
                    <a:bodyPr/>
                    <a:lstStyle/>
                    <a:p>
                      <a:pPr>
                        <a:lnSpc>
                          <a:spcPct val="100000"/>
                        </a:lnSpc>
                      </a:pPr>
                      <a:r>
                        <a:rPr lang="fr-FR" sz="2000">
                          <a:solidFill>
                            <a:srgbClr val="000000"/>
                          </a:solidFill>
                          <a:latin typeface="Calibri"/>
                        </a:rPr>
                        <a:t>Histoire géographie</a:t>
                      </a:r>
                      <a:endParaRPr/>
                    </a:p>
                  </a:txBody>
                  <a:tcPr/>
                </a:tc>
                <a:tc>
                  <a:txBody>
                    <a:bodyPr/>
                    <a:lstStyle/>
                    <a:p>
                      <a:pPr algn="ctr">
                        <a:lnSpc>
                          <a:spcPct val="100000"/>
                        </a:lnSpc>
                      </a:pPr>
                      <a:r>
                        <a:rPr lang="fr-FR" sz="2000">
                          <a:solidFill>
                            <a:srgbClr val="000000"/>
                          </a:solidFill>
                          <a:latin typeface="Calibri"/>
                        </a:rPr>
                        <a:t>3 h</a:t>
                      </a:r>
                      <a:endParaRPr/>
                    </a:p>
                  </a:txBody>
                  <a:tcPr/>
                </a:tc>
                <a:tc>
                  <a:txBody>
                    <a:bodyPr/>
                    <a:lstStyle/>
                    <a:p>
                      <a:pPr algn="ctr">
                        <a:lnSpc>
                          <a:spcPct val="100000"/>
                        </a:lnSpc>
                      </a:pPr>
                      <a:r>
                        <a:rPr lang="fr-FR" sz="2000">
                          <a:solidFill>
                            <a:srgbClr val="000000"/>
                          </a:solidFill>
                          <a:latin typeface="Calibri"/>
                        </a:rPr>
                        <a:t>3 h</a:t>
                      </a:r>
                      <a:endParaRPr/>
                    </a:p>
                  </a:txBody>
                  <a:tcPr/>
                </a:tc>
                <a:extLst>
                  <a:ext uri="{0D108BD9-81ED-4DB2-BD59-A6C34878D82A}">
                    <a16:rowId xmlns:a16="http://schemas.microsoft.com/office/drawing/2014/main" val="10003"/>
                  </a:ext>
                </a:extLst>
              </a:tr>
              <a:tr h="402840">
                <a:tc>
                  <a:txBody>
                    <a:bodyPr/>
                    <a:lstStyle/>
                    <a:p>
                      <a:pPr>
                        <a:lnSpc>
                          <a:spcPct val="100000"/>
                        </a:lnSpc>
                      </a:pPr>
                      <a:r>
                        <a:rPr lang="fr-FR" sz="2000">
                          <a:solidFill>
                            <a:srgbClr val="000000"/>
                          </a:solidFill>
                          <a:latin typeface="Calibri"/>
                        </a:rPr>
                        <a:t>Langues vivantes A et B</a:t>
                      </a:r>
                      <a:endParaRPr/>
                    </a:p>
                  </a:txBody>
                  <a:tcPr/>
                </a:tc>
                <a:tc>
                  <a:txBody>
                    <a:bodyPr/>
                    <a:lstStyle/>
                    <a:p>
                      <a:pPr algn="ctr">
                        <a:lnSpc>
                          <a:spcPct val="100000"/>
                        </a:lnSpc>
                      </a:pPr>
                      <a:r>
                        <a:rPr lang="fr-FR" sz="2000">
                          <a:solidFill>
                            <a:srgbClr val="000000"/>
                          </a:solidFill>
                          <a:latin typeface="Calibri"/>
                        </a:rPr>
                        <a:t>4 h 30</a:t>
                      </a:r>
                      <a:endParaRPr/>
                    </a:p>
                  </a:txBody>
                  <a:tcPr/>
                </a:tc>
                <a:tc>
                  <a:txBody>
                    <a:bodyPr/>
                    <a:lstStyle/>
                    <a:p>
                      <a:pPr algn="ctr">
                        <a:lnSpc>
                          <a:spcPct val="100000"/>
                        </a:lnSpc>
                      </a:pPr>
                      <a:r>
                        <a:rPr lang="fr-FR" sz="2000">
                          <a:solidFill>
                            <a:srgbClr val="000000"/>
                          </a:solidFill>
                          <a:latin typeface="Calibri"/>
                        </a:rPr>
                        <a:t>4 h</a:t>
                      </a:r>
                      <a:endParaRPr/>
                    </a:p>
                  </a:txBody>
                  <a:tcPr/>
                </a:tc>
                <a:extLst>
                  <a:ext uri="{0D108BD9-81ED-4DB2-BD59-A6C34878D82A}">
                    <a16:rowId xmlns:a16="http://schemas.microsoft.com/office/drawing/2014/main" val="10004"/>
                  </a:ext>
                </a:extLst>
              </a:tr>
              <a:tr h="402840">
                <a:tc>
                  <a:txBody>
                    <a:bodyPr/>
                    <a:lstStyle/>
                    <a:p>
                      <a:pPr>
                        <a:lnSpc>
                          <a:spcPct val="100000"/>
                        </a:lnSpc>
                      </a:pPr>
                      <a:r>
                        <a:rPr lang="fr-FR" sz="2000">
                          <a:solidFill>
                            <a:srgbClr val="000000"/>
                          </a:solidFill>
                          <a:latin typeface="Calibri"/>
                        </a:rPr>
                        <a:t>Enseignement scientifique</a:t>
                      </a:r>
                      <a:endParaRPr/>
                    </a:p>
                  </a:txBody>
                  <a:tcPr/>
                </a:tc>
                <a:tc>
                  <a:txBody>
                    <a:bodyPr/>
                    <a:lstStyle/>
                    <a:p>
                      <a:pPr algn="ctr">
                        <a:lnSpc>
                          <a:spcPct val="100000"/>
                        </a:lnSpc>
                      </a:pPr>
                      <a:r>
                        <a:rPr lang="fr-FR" sz="2000">
                          <a:solidFill>
                            <a:srgbClr val="000000"/>
                          </a:solidFill>
                          <a:latin typeface="Calibri"/>
                        </a:rPr>
                        <a:t>2 h</a:t>
                      </a:r>
                      <a:endParaRPr/>
                    </a:p>
                  </a:txBody>
                  <a:tcPr/>
                </a:tc>
                <a:tc>
                  <a:txBody>
                    <a:bodyPr/>
                    <a:lstStyle/>
                    <a:p>
                      <a:pPr algn="ctr">
                        <a:lnSpc>
                          <a:spcPct val="100000"/>
                        </a:lnSpc>
                      </a:pPr>
                      <a:r>
                        <a:rPr lang="fr-FR" sz="2000">
                          <a:solidFill>
                            <a:srgbClr val="000000"/>
                          </a:solidFill>
                          <a:latin typeface="Calibri"/>
                        </a:rPr>
                        <a:t>2 h</a:t>
                      </a:r>
                      <a:endParaRPr/>
                    </a:p>
                  </a:txBody>
                  <a:tcPr/>
                </a:tc>
                <a:extLst>
                  <a:ext uri="{0D108BD9-81ED-4DB2-BD59-A6C34878D82A}">
                    <a16:rowId xmlns:a16="http://schemas.microsoft.com/office/drawing/2014/main" val="10005"/>
                  </a:ext>
                </a:extLst>
              </a:tr>
              <a:tr h="402840">
                <a:tc>
                  <a:txBody>
                    <a:bodyPr/>
                    <a:lstStyle/>
                    <a:p>
                      <a:pPr>
                        <a:lnSpc>
                          <a:spcPct val="100000"/>
                        </a:lnSpc>
                      </a:pPr>
                      <a:r>
                        <a:rPr lang="fr-FR" sz="2000">
                          <a:solidFill>
                            <a:srgbClr val="000000"/>
                          </a:solidFill>
                          <a:latin typeface="Calibri"/>
                        </a:rPr>
                        <a:t>Education physique et sportive</a:t>
                      </a:r>
                      <a:endParaRPr/>
                    </a:p>
                  </a:txBody>
                  <a:tcPr/>
                </a:tc>
                <a:tc>
                  <a:txBody>
                    <a:bodyPr/>
                    <a:lstStyle/>
                    <a:p>
                      <a:pPr algn="ctr">
                        <a:lnSpc>
                          <a:spcPct val="100000"/>
                        </a:lnSpc>
                      </a:pPr>
                      <a:r>
                        <a:rPr lang="fr-FR" sz="2000">
                          <a:solidFill>
                            <a:srgbClr val="000000"/>
                          </a:solidFill>
                          <a:latin typeface="Calibri"/>
                        </a:rPr>
                        <a:t>2 h</a:t>
                      </a:r>
                      <a:endParaRPr/>
                    </a:p>
                  </a:txBody>
                  <a:tcPr/>
                </a:tc>
                <a:tc>
                  <a:txBody>
                    <a:bodyPr/>
                    <a:lstStyle/>
                    <a:p>
                      <a:pPr algn="ctr">
                        <a:lnSpc>
                          <a:spcPct val="100000"/>
                        </a:lnSpc>
                      </a:pPr>
                      <a:r>
                        <a:rPr lang="fr-FR" sz="2000">
                          <a:solidFill>
                            <a:srgbClr val="000000"/>
                          </a:solidFill>
                          <a:latin typeface="Calibri"/>
                        </a:rPr>
                        <a:t>2 h</a:t>
                      </a:r>
                      <a:endParaRPr/>
                    </a:p>
                  </a:txBody>
                  <a:tcPr/>
                </a:tc>
                <a:extLst>
                  <a:ext uri="{0D108BD9-81ED-4DB2-BD59-A6C34878D82A}">
                    <a16:rowId xmlns:a16="http://schemas.microsoft.com/office/drawing/2014/main" val="10006"/>
                  </a:ext>
                </a:extLst>
              </a:tr>
              <a:tr h="402840">
                <a:tc>
                  <a:txBody>
                    <a:bodyPr/>
                    <a:lstStyle/>
                    <a:p>
                      <a:pPr>
                        <a:lnSpc>
                          <a:spcPct val="100000"/>
                        </a:lnSpc>
                      </a:pPr>
                      <a:r>
                        <a:rPr lang="fr-FR" sz="2000">
                          <a:solidFill>
                            <a:srgbClr val="000000"/>
                          </a:solidFill>
                          <a:latin typeface="Calibri"/>
                        </a:rPr>
                        <a:t>Enseignement moral et civique</a:t>
                      </a:r>
                      <a:endParaRPr/>
                    </a:p>
                  </a:txBody>
                  <a:tcPr/>
                </a:tc>
                <a:tc>
                  <a:txBody>
                    <a:bodyPr/>
                    <a:lstStyle/>
                    <a:p>
                      <a:pPr algn="ctr">
                        <a:lnSpc>
                          <a:spcPct val="100000"/>
                        </a:lnSpc>
                      </a:pPr>
                      <a:r>
                        <a:rPr lang="fr-FR" sz="2000">
                          <a:solidFill>
                            <a:srgbClr val="000000"/>
                          </a:solidFill>
                          <a:latin typeface="Calibri"/>
                        </a:rPr>
                        <a:t>0 h 30</a:t>
                      </a:r>
                      <a:endParaRPr/>
                    </a:p>
                  </a:txBody>
                  <a:tcPr/>
                </a:tc>
                <a:tc>
                  <a:txBody>
                    <a:bodyPr/>
                    <a:lstStyle/>
                    <a:p>
                      <a:pPr algn="ctr">
                        <a:lnSpc>
                          <a:spcPct val="100000"/>
                        </a:lnSpc>
                      </a:pPr>
                      <a:r>
                        <a:rPr lang="fr-FR" sz="2000">
                          <a:solidFill>
                            <a:srgbClr val="000000"/>
                          </a:solidFill>
                          <a:latin typeface="Calibri"/>
                        </a:rPr>
                        <a:t>0 h 30</a:t>
                      </a:r>
                      <a:endParaRPr/>
                    </a:p>
                  </a:txBody>
                  <a:tcPr/>
                </a:tc>
                <a:extLst>
                  <a:ext uri="{0D108BD9-81ED-4DB2-BD59-A6C34878D82A}">
                    <a16:rowId xmlns:a16="http://schemas.microsoft.com/office/drawing/2014/main" val="10007"/>
                  </a:ext>
                </a:extLst>
              </a:tr>
              <a:tr h="402840">
                <a:tc>
                  <a:txBody>
                    <a:bodyPr/>
                    <a:lstStyle/>
                    <a:p>
                      <a:pPr algn="l">
                        <a:lnSpc>
                          <a:spcPct val="100000"/>
                        </a:lnSpc>
                      </a:pPr>
                      <a:r>
                        <a:rPr lang="fr-FR" sz="2000" b="1" dirty="0" smtClean="0">
                          <a:solidFill>
                            <a:schemeClr val="tx1"/>
                          </a:solidFill>
                          <a:latin typeface="Calibri"/>
                        </a:rPr>
                        <a:t>Mathématiques</a:t>
                      </a:r>
                      <a:endParaRPr dirty="0"/>
                    </a:p>
                  </a:txBody>
                  <a:tcPr/>
                </a:tc>
                <a:tc>
                  <a:txBody>
                    <a:bodyPr/>
                    <a:lstStyle/>
                    <a:p>
                      <a:pPr algn="ctr">
                        <a:lnSpc>
                          <a:spcPct val="100000"/>
                        </a:lnSpc>
                      </a:pPr>
                      <a:r>
                        <a:rPr lang="fr-FR" sz="2000" b="1" dirty="0" smtClean="0">
                          <a:solidFill>
                            <a:schemeClr val="tx1"/>
                          </a:solidFill>
                          <a:latin typeface="Calibri"/>
                        </a:rPr>
                        <a:t>1H30</a:t>
                      </a:r>
                      <a:r>
                        <a:rPr lang="fr-FR" sz="2000" b="1" dirty="0" smtClean="0">
                          <a:solidFill>
                            <a:srgbClr val="FFFFFF"/>
                          </a:solidFill>
                          <a:latin typeface="Calibri"/>
                        </a:rPr>
                        <a:t> </a:t>
                      </a:r>
                      <a:r>
                        <a:rPr lang="fr-FR" sz="2000" b="1" dirty="0">
                          <a:solidFill>
                            <a:srgbClr val="FFFFFF"/>
                          </a:solidFill>
                          <a:latin typeface="Calibri"/>
                        </a:rPr>
                        <a:t>h</a:t>
                      </a:r>
                      <a:endParaRPr dirty="0"/>
                    </a:p>
                  </a:txBody>
                  <a:tcPr/>
                </a:tc>
                <a:tc>
                  <a:txBody>
                    <a:bodyPr/>
                    <a:lstStyle/>
                    <a:p>
                      <a:pPr algn="ctr">
                        <a:lnSpc>
                          <a:spcPct val="100000"/>
                        </a:lnSpc>
                      </a:pPr>
                      <a:r>
                        <a:rPr lang="fr-FR" sz="2000" b="1" dirty="0">
                          <a:solidFill>
                            <a:srgbClr val="FFFFFF"/>
                          </a:solidFill>
                          <a:latin typeface="Calibri"/>
                        </a:rPr>
                        <a:t>15 </a:t>
                      </a:r>
                      <a:r>
                        <a:rPr lang="fr-FR" sz="2000" b="1" dirty="0" smtClean="0">
                          <a:solidFill>
                            <a:schemeClr val="tx1"/>
                          </a:solidFill>
                          <a:latin typeface="Calibri"/>
                        </a:rPr>
                        <a:t>1h30</a:t>
                      </a:r>
                      <a:endParaRPr dirty="0">
                        <a:solidFill>
                          <a:schemeClr val="tx1"/>
                        </a:solidFill>
                      </a:endParaRPr>
                    </a:p>
                  </a:txBody>
                  <a:tcPr/>
                </a:tc>
                <a:extLst>
                  <a:ext uri="{0D108BD9-81ED-4DB2-BD59-A6C34878D82A}">
                    <a16:rowId xmlns:a16="http://schemas.microsoft.com/office/drawing/2014/main" val="10008"/>
                  </a:ext>
                </a:extLst>
              </a:tr>
              <a:tr h="428760">
                <a:tc>
                  <a:txBody>
                    <a:bodyPr/>
                    <a:lstStyle/>
                    <a:p>
                      <a:pPr algn="ctr">
                        <a:lnSpc>
                          <a:spcPct val="100000"/>
                        </a:lnSpc>
                      </a:pPr>
                      <a:r>
                        <a:rPr lang="fr-FR" sz="2000">
                          <a:solidFill>
                            <a:srgbClr val="000000"/>
                          </a:solidFill>
                          <a:latin typeface="Calibri"/>
                        </a:rPr>
                        <a:t>Accompagnement personnalisé</a:t>
                      </a:r>
                      <a:endParaRP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10009"/>
                  </a:ext>
                </a:extLst>
              </a:tr>
              <a:tr h="713880">
                <a:tc>
                  <a:txBody>
                    <a:bodyPr/>
                    <a:lstStyle/>
                    <a:p>
                      <a:pPr algn="ctr">
                        <a:lnSpc>
                          <a:spcPct val="100000"/>
                        </a:lnSpc>
                      </a:pPr>
                      <a:r>
                        <a:rPr lang="fr-FR" sz="2000">
                          <a:solidFill>
                            <a:srgbClr val="000000"/>
                          </a:solidFill>
                          <a:latin typeface="Calibri"/>
                        </a:rPr>
                        <a:t>Accompagnement au choix de l’orientation</a:t>
                      </a:r>
                      <a:endParaRP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10010"/>
                  </a:ext>
                </a:extLst>
              </a:tr>
            </a:tbl>
          </a:graphicData>
        </a:graphic>
      </p:graphicFrame>
      <p:sp>
        <p:nvSpPr>
          <p:cNvPr id="5" name="ZoneTexte 4"/>
          <p:cNvSpPr txBox="1"/>
          <p:nvPr/>
        </p:nvSpPr>
        <p:spPr>
          <a:xfrm>
            <a:off x="36298" y="21253"/>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
        <p:nvSpPr>
          <p:cNvPr id="3" name="ZoneTexte 2"/>
          <p:cNvSpPr txBox="1"/>
          <p:nvPr/>
        </p:nvSpPr>
        <p:spPr>
          <a:xfrm>
            <a:off x="5200074" y="2115127"/>
            <a:ext cx="840508" cy="369332"/>
          </a:xfrm>
          <a:prstGeom prst="rect">
            <a:avLst/>
          </a:prstGeom>
          <a:noFill/>
        </p:spPr>
        <p:txBody>
          <a:bodyPr wrap="square" rtlCol="0">
            <a:spAutoFit/>
          </a:bodyPr>
          <a:lstStyle/>
          <a:p>
            <a:r>
              <a:rPr lang="fr-FR" dirty="0"/>
              <a:t>1ère</a:t>
            </a:r>
          </a:p>
        </p:txBody>
      </p:sp>
      <p:sp>
        <p:nvSpPr>
          <p:cNvPr id="9" name="ZoneTexte 8"/>
          <p:cNvSpPr txBox="1"/>
          <p:nvPr/>
        </p:nvSpPr>
        <p:spPr>
          <a:xfrm>
            <a:off x="7024256" y="2087295"/>
            <a:ext cx="1251526" cy="369332"/>
          </a:xfrm>
          <a:prstGeom prst="rect">
            <a:avLst/>
          </a:prstGeom>
          <a:noFill/>
        </p:spPr>
        <p:txBody>
          <a:bodyPr wrap="square" rtlCol="0">
            <a:spAutoFit/>
          </a:bodyPr>
          <a:lstStyle/>
          <a:p>
            <a:r>
              <a:rPr lang="fr-FR" dirty="0"/>
              <a:t>Terminale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CustomShape 1"/>
          <p:cNvSpPr/>
          <p:nvPr/>
        </p:nvSpPr>
        <p:spPr>
          <a:xfrm>
            <a:off x="2109442" y="210123"/>
            <a:ext cx="5236200" cy="504607"/>
          </a:xfrm>
          <a:prstGeom prst="rect">
            <a:avLst/>
          </a:prstGeom>
          <a:solidFill>
            <a:srgbClr val="FF9933"/>
          </a:solidFill>
          <a:ln>
            <a:noFill/>
          </a:ln>
        </p:spPr>
        <p:txBody>
          <a:bodyPr lIns="90000" tIns="45000" rIns="90000" bIns="45000"/>
          <a:lstStyle/>
          <a:p>
            <a:pPr algn="ctr">
              <a:lnSpc>
                <a:spcPct val="100000"/>
              </a:lnSpc>
            </a:pPr>
            <a:r>
              <a:rPr lang="fr-FR" sz="2800" b="1" dirty="0" smtClean="0">
                <a:solidFill>
                  <a:srgbClr val="FFFFFF"/>
                </a:solidFill>
                <a:latin typeface="Arial Black"/>
              </a:rPr>
              <a:t>Baccalauréat général</a:t>
            </a:r>
            <a:endParaRPr dirty="0"/>
          </a:p>
        </p:txBody>
      </p:sp>
      <p:graphicFrame>
        <p:nvGraphicFramePr>
          <p:cNvPr id="78" name="Table 2"/>
          <p:cNvGraphicFramePr/>
          <p:nvPr>
            <p:extLst>
              <p:ext uri="{D42A27DB-BD31-4B8C-83A1-F6EECF244321}">
                <p14:modId xmlns:p14="http://schemas.microsoft.com/office/powerpoint/2010/main" val="3040018501"/>
              </p:ext>
            </p:extLst>
          </p:nvPr>
        </p:nvGraphicFramePr>
        <p:xfrm>
          <a:off x="3292897" y="1354802"/>
          <a:ext cx="5395320" cy="5458680"/>
        </p:xfrm>
        <a:graphic>
          <a:graphicData uri="http://schemas.openxmlformats.org/drawingml/2006/table">
            <a:tbl>
              <a:tblPr/>
              <a:tblGrid>
                <a:gridCol w="5395320">
                  <a:extLst>
                    <a:ext uri="{9D8B030D-6E8A-4147-A177-3AD203B41FA5}">
                      <a16:colId xmlns:a16="http://schemas.microsoft.com/office/drawing/2014/main" val="20000"/>
                    </a:ext>
                  </a:extLst>
                </a:gridCol>
              </a:tblGrid>
              <a:tr h="370800">
                <a:tc>
                  <a:txBody>
                    <a:bodyPr/>
                    <a:lstStyle/>
                    <a:p>
                      <a:pPr>
                        <a:lnSpc>
                          <a:spcPct val="100000"/>
                        </a:lnSpc>
                      </a:pPr>
                      <a:r>
                        <a:rPr lang="fr-FR" b="1" dirty="0" err="1" smtClean="0">
                          <a:solidFill>
                            <a:srgbClr val="FFFFFF"/>
                          </a:solidFill>
                          <a:latin typeface="Arial"/>
                        </a:rPr>
                        <a:t>EPepsepsseignements</a:t>
                      </a:r>
                      <a:r>
                        <a:rPr lang="fr-FR" b="1" dirty="0" smtClean="0">
                          <a:solidFill>
                            <a:srgbClr val="FFFFFF"/>
                          </a:solidFill>
                          <a:latin typeface="Arial"/>
                        </a:rPr>
                        <a:t> </a:t>
                      </a:r>
                      <a:r>
                        <a:rPr lang="fr-FR" b="1" dirty="0">
                          <a:solidFill>
                            <a:srgbClr val="FFFFFF"/>
                          </a:solidFill>
                          <a:latin typeface="Arial"/>
                        </a:rPr>
                        <a:t>de spécialité</a:t>
                      </a:r>
                      <a:endParaRPr dirty="0"/>
                    </a:p>
                  </a:txBody>
                  <a:tcPr/>
                </a:tc>
                <a:extLst>
                  <a:ext uri="{0D108BD9-81ED-4DB2-BD59-A6C34878D82A}">
                    <a16:rowId xmlns:a16="http://schemas.microsoft.com/office/drawing/2014/main" val="10000"/>
                  </a:ext>
                </a:extLst>
              </a:tr>
              <a:tr h="370800">
                <a:tc>
                  <a:txBody>
                    <a:bodyPr/>
                    <a:lstStyle/>
                    <a:p>
                      <a:pPr>
                        <a:lnSpc>
                          <a:spcPct val="100000"/>
                        </a:lnSpc>
                      </a:pPr>
                      <a:r>
                        <a:rPr lang="fr-FR" dirty="0" smtClean="0">
                          <a:solidFill>
                            <a:schemeClr val="accent6">
                              <a:lumMod val="75000"/>
                            </a:schemeClr>
                          </a:solidFill>
                        </a:rPr>
                        <a:t>EPPCS    </a:t>
                      </a:r>
                      <a:endParaRPr dirty="0">
                        <a:solidFill>
                          <a:schemeClr val="accent6">
                            <a:lumMod val="75000"/>
                          </a:schemeClr>
                        </a:solidFill>
                      </a:endParaRPr>
                    </a:p>
                  </a:txBody>
                  <a:tcPr/>
                </a:tc>
                <a:extLst>
                  <a:ext uri="{0D108BD9-81ED-4DB2-BD59-A6C34878D82A}">
                    <a16:rowId xmlns:a16="http://schemas.microsoft.com/office/drawing/2014/main" val="355178883"/>
                  </a:ext>
                </a:extLst>
              </a:tr>
              <a:tr h="370800">
                <a:tc>
                  <a:txBody>
                    <a:bodyPr/>
                    <a:lstStyle/>
                    <a:p>
                      <a:pPr>
                        <a:lnSpc>
                          <a:spcPct val="100000"/>
                        </a:lnSpc>
                      </a:pPr>
                      <a:r>
                        <a:rPr lang="fr-FR" dirty="0">
                          <a:solidFill>
                            <a:srgbClr val="000000"/>
                          </a:solidFill>
                          <a:latin typeface="Arial"/>
                        </a:rPr>
                        <a:t>Arts</a:t>
                      </a:r>
                      <a:endParaRPr dirty="0"/>
                    </a:p>
                  </a:txBody>
                  <a:tcPr/>
                </a:tc>
                <a:extLst>
                  <a:ext uri="{0D108BD9-81ED-4DB2-BD59-A6C34878D82A}">
                    <a16:rowId xmlns:a16="http://schemas.microsoft.com/office/drawing/2014/main" val="10001"/>
                  </a:ext>
                </a:extLst>
              </a:tr>
              <a:tr h="640440">
                <a:tc>
                  <a:txBody>
                    <a:bodyPr/>
                    <a:lstStyle/>
                    <a:p>
                      <a:pPr>
                        <a:lnSpc>
                          <a:spcPct val="100000"/>
                        </a:lnSpc>
                      </a:pPr>
                      <a:r>
                        <a:rPr lang="fr-FR" dirty="0">
                          <a:solidFill>
                            <a:schemeClr val="accent6">
                              <a:lumMod val="75000"/>
                            </a:schemeClr>
                          </a:solidFill>
                          <a:latin typeface="Arial"/>
                        </a:rPr>
                        <a:t>Histoire, géographie, géopolitique et sciences politiques</a:t>
                      </a:r>
                      <a:endParaRPr dirty="0">
                        <a:solidFill>
                          <a:schemeClr val="accent6">
                            <a:lumMod val="75000"/>
                          </a:schemeClr>
                        </a:solidFill>
                      </a:endParaRPr>
                    </a:p>
                  </a:txBody>
                  <a:tcPr/>
                </a:tc>
                <a:extLst>
                  <a:ext uri="{0D108BD9-81ED-4DB2-BD59-A6C34878D82A}">
                    <a16:rowId xmlns:a16="http://schemas.microsoft.com/office/drawing/2014/main" val="10002"/>
                  </a:ext>
                </a:extLst>
              </a:tr>
              <a:tr h="370800">
                <a:tc>
                  <a:txBody>
                    <a:bodyPr/>
                    <a:lstStyle/>
                    <a:p>
                      <a:pPr>
                        <a:lnSpc>
                          <a:spcPct val="100000"/>
                        </a:lnSpc>
                      </a:pPr>
                      <a:r>
                        <a:rPr lang="fr-FR" dirty="0">
                          <a:solidFill>
                            <a:schemeClr val="accent6">
                              <a:lumMod val="75000"/>
                            </a:schemeClr>
                          </a:solidFill>
                          <a:latin typeface="Arial"/>
                        </a:rPr>
                        <a:t>Humanités, littérature et philosophie</a:t>
                      </a:r>
                      <a:endParaRPr dirty="0">
                        <a:solidFill>
                          <a:schemeClr val="accent6">
                            <a:lumMod val="75000"/>
                          </a:schemeClr>
                        </a:solidFill>
                      </a:endParaRPr>
                    </a:p>
                  </a:txBody>
                  <a:tcPr/>
                </a:tc>
                <a:extLst>
                  <a:ext uri="{0D108BD9-81ED-4DB2-BD59-A6C34878D82A}">
                    <a16:rowId xmlns:a16="http://schemas.microsoft.com/office/drawing/2014/main" val="10003"/>
                  </a:ext>
                </a:extLst>
              </a:tr>
              <a:tr h="370800">
                <a:tc>
                  <a:txBody>
                    <a:bodyPr/>
                    <a:lstStyle/>
                    <a:p>
                      <a:pPr>
                        <a:lnSpc>
                          <a:spcPct val="100000"/>
                        </a:lnSpc>
                      </a:pPr>
                      <a:r>
                        <a:rPr lang="fr-FR">
                          <a:solidFill>
                            <a:srgbClr val="000000"/>
                          </a:solidFill>
                          <a:latin typeface="Arial"/>
                        </a:rPr>
                        <a:t>Langues, littératures et cultures étrangères</a:t>
                      </a:r>
                      <a:endParaRPr/>
                    </a:p>
                  </a:txBody>
                  <a:tcPr/>
                </a:tc>
                <a:extLst>
                  <a:ext uri="{0D108BD9-81ED-4DB2-BD59-A6C34878D82A}">
                    <a16:rowId xmlns:a16="http://schemas.microsoft.com/office/drawing/2014/main" val="10004"/>
                  </a:ext>
                </a:extLst>
              </a:tr>
              <a:tr h="370800">
                <a:tc>
                  <a:txBody>
                    <a:bodyPr/>
                    <a:lstStyle/>
                    <a:p>
                      <a:pPr>
                        <a:lnSpc>
                          <a:spcPct val="100000"/>
                        </a:lnSpc>
                      </a:pPr>
                      <a:r>
                        <a:rPr lang="fr-FR" dirty="0">
                          <a:solidFill>
                            <a:srgbClr val="000000"/>
                          </a:solidFill>
                          <a:latin typeface="Arial"/>
                        </a:rPr>
                        <a:t>Littérature, langues et cultures de l’Antiquité</a:t>
                      </a:r>
                      <a:endParaRPr dirty="0"/>
                    </a:p>
                  </a:txBody>
                  <a:tcPr/>
                </a:tc>
                <a:extLst>
                  <a:ext uri="{0D108BD9-81ED-4DB2-BD59-A6C34878D82A}">
                    <a16:rowId xmlns:a16="http://schemas.microsoft.com/office/drawing/2014/main" val="10005"/>
                  </a:ext>
                </a:extLst>
              </a:tr>
              <a:tr h="370800">
                <a:tc>
                  <a:txBody>
                    <a:bodyPr/>
                    <a:lstStyle/>
                    <a:p>
                      <a:pPr>
                        <a:lnSpc>
                          <a:spcPct val="100000"/>
                        </a:lnSpc>
                      </a:pPr>
                      <a:r>
                        <a:rPr lang="fr-FR" dirty="0">
                          <a:solidFill>
                            <a:schemeClr val="accent6">
                              <a:lumMod val="75000"/>
                            </a:schemeClr>
                          </a:solidFill>
                          <a:latin typeface="Arial"/>
                        </a:rPr>
                        <a:t>Mathématiques</a:t>
                      </a:r>
                      <a:endParaRPr dirty="0">
                        <a:solidFill>
                          <a:schemeClr val="accent6">
                            <a:lumMod val="75000"/>
                          </a:schemeClr>
                        </a:solidFill>
                      </a:endParaRPr>
                    </a:p>
                  </a:txBody>
                  <a:tcPr/>
                </a:tc>
                <a:extLst>
                  <a:ext uri="{0D108BD9-81ED-4DB2-BD59-A6C34878D82A}">
                    <a16:rowId xmlns:a16="http://schemas.microsoft.com/office/drawing/2014/main" val="10006"/>
                  </a:ext>
                </a:extLst>
              </a:tr>
              <a:tr h="370800">
                <a:tc>
                  <a:txBody>
                    <a:bodyPr/>
                    <a:lstStyle/>
                    <a:p>
                      <a:pPr>
                        <a:lnSpc>
                          <a:spcPct val="100000"/>
                        </a:lnSpc>
                      </a:pPr>
                      <a:r>
                        <a:rPr lang="fr-FR" dirty="0">
                          <a:solidFill>
                            <a:schemeClr val="accent6">
                              <a:lumMod val="75000"/>
                            </a:schemeClr>
                          </a:solidFill>
                          <a:latin typeface="Arial"/>
                        </a:rPr>
                        <a:t>Numérique et sciences informatiques</a:t>
                      </a:r>
                      <a:endParaRPr dirty="0">
                        <a:solidFill>
                          <a:schemeClr val="accent6">
                            <a:lumMod val="75000"/>
                          </a:schemeClr>
                        </a:solidFill>
                      </a:endParaRPr>
                    </a:p>
                  </a:txBody>
                  <a:tcPr/>
                </a:tc>
                <a:extLst>
                  <a:ext uri="{0D108BD9-81ED-4DB2-BD59-A6C34878D82A}">
                    <a16:rowId xmlns:a16="http://schemas.microsoft.com/office/drawing/2014/main" val="10007"/>
                  </a:ext>
                </a:extLst>
              </a:tr>
              <a:tr h="370800">
                <a:tc>
                  <a:txBody>
                    <a:bodyPr/>
                    <a:lstStyle/>
                    <a:p>
                      <a:pPr>
                        <a:lnSpc>
                          <a:spcPct val="100000"/>
                        </a:lnSpc>
                      </a:pPr>
                      <a:r>
                        <a:rPr lang="fr-FR" dirty="0" smtClean="0">
                          <a:solidFill>
                            <a:schemeClr val="accent6">
                              <a:lumMod val="75000"/>
                            </a:schemeClr>
                          </a:solidFill>
                          <a:latin typeface="Arial"/>
                        </a:rPr>
                        <a:t>Physique-chimie </a:t>
                      </a:r>
                      <a:endParaRPr dirty="0">
                        <a:solidFill>
                          <a:schemeClr val="accent6">
                            <a:lumMod val="75000"/>
                          </a:schemeClr>
                        </a:solidFill>
                      </a:endParaRPr>
                    </a:p>
                  </a:txBody>
                  <a:tcPr/>
                </a:tc>
                <a:extLst>
                  <a:ext uri="{0D108BD9-81ED-4DB2-BD59-A6C34878D82A}">
                    <a16:rowId xmlns:a16="http://schemas.microsoft.com/office/drawing/2014/main" val="10008"/>
                  </a:ext>
                </a:extLst>
              </a:tr>
              <a:tr h="370800">
                <a:tc>
                  <a:txBody>
                    <a:bodyPr/>
                    <a:lstStyle/>
                    <a:p>
                      <a:pPr>
                        <a:lnSpc>
                          <a:spcPct val="100000"/>
                        </a:lnSpc>
                      </a:pPr>
                      <a:r>
                        <a:rPr lang="fr-FR" dirty="0">
                          <a:solidFill>
                            <a:schemeClr val="accent6">
                              <a:lumMod val="75000"/>
                            </a:schemeClr>
                          </a:solidFill>
                          <a:latin typeface="Arial"/>
                        </a:rPr>
                        <a:t>Sciences de la vie et de la Terre</a:t>
                      </a:r>
                      <a:endParaRPr dirty="0">
                        <a:solidFill>
                          <a:schemeClr val="accent6">
                            <a:lumMod val="75000"/>
                          </a:schemeClr>
                        </a:solidFill>
                      </a:endParaRPr>
                    </a:p>
                  </a:txBody>
                  <a:tcPr/>
                </a:tc>
                <a:extLst>
                  <a:ext uri="{0D108BD9-81ED-4DB2-BD59-A6C34878D82A}">
                    <a16:rowId xmlns:a16="http://schemas.microsoft.com/office/drawing/2014/main" val="10009"/>
                  </a:ext>
                </a:extLst>
              </a:tr>
              <a:tr h="370800">
                <a:tc>
                  <a:txBody>
                    <a:bodyPr/>
                    <a:lstStyle/>
                    <a:p>
                      <a:pPr>
                        <a:lnSpc>
                          <a:spcPct val="100000"/>
                        </a:lnSpc>
                      </a:pPr>
                      <a:r>
                        <a:rPr lang="fr-FR" dirty="0">
                          <a:solidFill>
                            <a:srgbClr val="000000"/>
                          </a:solidFill>
                          <a:latin typeface="Arial"/>
                        </a:rPr>
                        <a:t>Sciences de l’ingénieur</a:t>
                      </a:r>
                      <a:endParaRPr dirty="0"/>
                    </a:p>
                  </a:txBody>
                  <a:tcPr/>
                </a:tc>
                <a:extLst>
                  <a:ext uri="{0D108BD9-81ED-4DB2-BD59-A6C34878D82A}">
                    <a16:rowId xmlns:a16="http://schemas.microsoft.com/office/drawing/2014/main" val="10010"/>
                  </a:ext>
                </a:extLst>
              </a:tr>
              <a:tr h="370800">
                <a:tc>
                  <a:txBody>
                    <a:bodyPr/>
                    <a:lstStyle/>
                    <a:p>
                      <a:pPr>
                        <a:lnSpc>
                          <a:spcPct val="100000"/>
                        </a:lnSpc>
                      </a:pPr>
                      <a:r>
                        <a:rPr lang="fr-FR" dirty="0">
                          <a:solidFill>
                            <a:schemeClr val="accent6">
                              <a:lumMod val="75000"/>
                            </a:schemeClr>
                          </a:solidFill>
                          <a:latin typeface="Arial"/>
                        </a:rPr>
                        <a:t>Sciences économiques et sociales</a:t>
                      </a:r>
                      <a:endParaRPr dirty="0">
                        <a:solidFill>
                          <a:schemeClr val="accent6">
                            <a:lumMod val="75000"/>
                          </a:schemeClr>
                        </a:solidFill>
                      </a:endParaRPr>
                    </a:p>
                  </a:txBody>
                  <a:tcPr/>
                </a:tc>
                <a:extLst>
                  <a:ext uri="{0D108BD9-81ED-4DB2-BD59-A6C34878D82A}">
                    <a16:rowId xmlns:a16="http://schemas.microsoft.com/office/drawing/2014/main" val="10011"/>
                  </a:ext>
                </a:extLst>
              </a:tr>
              <a:tr h="368640">
                <a:tc>
                  <a:txBody>
                    <a:bodyPr/>
                    <a:lstStyle/>
                    <a:p>
                      <a:pPr>
                        <a:lnSpc>
                          <a:spcPct val="100000"/>
                        </a:lnSpc>
                      </a:pPr>
                      <a:r>
                        <a:rPr lang="fr-FR" dirty="0">
                          <a:solidFill>
                            <a:srgbClr val="000000"/>
                          </a:solidFill>
                          <a:latin typeface="Arial"/>
                        </a:rPr>
                        <a:t>Biologie-écologie</a:t>
                      </a:r>
                      <a:endParaRPr dirty="0"/>
                    </a:p>
                  </a:txBody>
                  <a:tcPr/>
                </a:tc>
                <a:extLst>
                  <a:ext uri="{0D108BD9-81ED-4DB2-BD59-A6C34878D82A}">
                    <a16:rowId xmlns:a16="http://schemas.microsoft.com/office/drawing/2014/main" val="10012"/>
                  </a:ext>
                </a:extLst>
              </a:tr>
            </a:tbl>
          </a:graphicData>
        </a:graphic>
      </p:graphicFrame>
      <p:sp>
        <p:nvSpPr>
          <p:cNvPr id="79" name="CustomShape 3"/>
          <p:cNvSpPr/>
          <p:nvPr/>
        </p:nvSpPr>
        <p:spPr>
          <a:xfrm>
            <a:off x="3292897" y="838026"/>
            <a:ext cx="5384880" cy="393480"/>
          </a:xfrm>
          <a:prstGeom prst="rect">
            <a:avLst/>
          </a:prstGeom>
          <a:solidFill>
            <a:srgbClr val="F5C201"/>
          </a:solidFill>
          <a:ln w="25560">
            <a:solidFill>
              <a:srgbClr val="B58F00"/>
            </a:solidFill>
            <a:round/>
          </a:ln>
        </p:spPr>
        <p:txBody>
          <a:bodyPr lIns="90000" tIns="45000" rIns="90000" bIns="45000"/>
          <a:lstStyle/>
          <a:p>
            <a:pPr algn="ctr">
              <a:lnSpc>
                <a:spcPct val="100000"/>
              </a:lnSpc>
            </a:pPr>
            <a:r>
              <a:rPr lang="fr-FR" sz="2000" b="1" dirty="0">
                <a:solidFill>
                  <a:srgbClr val="FFFFFF"/>
                </a:solidFill>
                <a:latin typeface="Arial Black"/>
              </a:rPr>
              <a:t>Enseignements de spécialité</a:t>
            </a:r>
            <a:endParaRPr dirty="0"/>
          </a:p>
        </p:txBody>
      </p:sp>
      <p:sp>
        <p:nvSpPr>
          <p:cNvPr id="80" name="CustomShape 4"/>
          <p:cNvSpPr/>
          <p:nvPr/>
        </p:nvSpPr>
        <p:spPr>
          <a:xfrm>
            <a:off x="251640" y="1231506"/>
            <a:ext cx="2878200" cy="1856520"/>
          </a:xfrm>
          <a:prstGeom prst="rect">
            <a:avLst/>
          </a:prstGeom>
          <a:noFill/>
          <a:ln w="25560">
            <a:solidFill>
              <a:srgbClr val="DC5924"/>
            </a:solidFill>
            <a:round/>
          </a:ln>
        </p:spPr>
        <p:txBody>
          <a:bodyPr lIns="90000" tIns="45000" rIns="90000" bIns="45000"/>
          <a:lstStyle/>
          <a:p>
            <a:pPr algn="ctr">
              <a:lnSpc>
                <a:spcPct val="100000"/>
              </a:lnSpc>
            </a:pPr>
            <a:r>
              <a:rPr lang="fr-FR" sz="2000">
                <a:solidFill>
                  <a:srgbClr val="000000"/>
                </a:solidFill>
                <a:latin typeface="Arial"/>
              </a:rPr>
              <a:t>L’élève choisit </a:t>
            </a:r>
            <a:r>
              <a:rPr lang="fr-FR" sz="2000" b="1">
                <a:solidFill>
                  <a:srgbClr val="000000"/>
                </a:solidFill>
                <a:latin typeface="Arial"/>
              </a:rPr>
              <a:t>3</a:t>
            </a:r>
            <a:r>
              <a:rPr lang="fr-FR" sz="2000">
                <a:solidFill>
                  <a:srgbClr val="000000"/>
                </a:solidFill>
                <a:latin typeface="Arial"/>
              </a:rPr>
              <a:t> enseignements de spécialité en première</a:t>
            </a:r>
            <a:endParaRPr/>
          </a:p>
          <a:p>
            <a:pPr algn="ctr">
              <a:lnSpc>
                <a:spcPct val="100000"/>
              </a:lnSpc>
            </a:pPr>
            <a:endParaRPr/>
          </a:p>
          <a:p>
            <a:pPr algn="ctr">
              <a:lnSpc>
                <a:spcPct val="100000"/>
              </a:lnSpc>
            </a:pPr>
            <a:r>
              <a:rPr lang="fr-FR" sz="2000">
                <a:solidFill>
                  <a:srgbClr val="000000"/>
                </a:solidFill>
                <a:latin typeface="Arial"/>
              </a:rPr>
              <a:t>4 h pour chacun, soit un total de 12 h</a:t>
            </a:r>
            <a:endParaRPr/>
          </a:p>
        </p:txBody>
      </p:sp>
      <p:sp>
        <p:nvSpPr>
          <p:cNvPr id="81" name="CustomShape 5"/>
          <p:cNvSpPr/>
          <p:nvPr/>
        </p:nvSpPr>
        <p:spPr>
          <a:xfrm>
            <a:off x="251640" y="3395542"/>
            <a:ext cx="2878200" cy="1918080"/>
          </a:xfrm>
          <a:prstGeom prst="rect">
            <a:avLst/>
          </a:prstGeom>
          <a:noFill/>
          <a:ln w="25560">
            <a:solidFill>
              <a:srgbClr val="DC5924"/>
            </a:solidFill>
            <a:round/>
          </a:ln>
        </p:spPr>
        <p:txBody>
          <a:bodyPr lIns="90000" tIns="45000" rIns="90000" bIns="45000"/>
          <a:lstStyle/>
          <a:p>
            <a:pPr algn="ctr">
              <a:lnSpc>
                <a:spcPct val="100000"/>
              </a:lnSpc>
            </a:pPr>
            <a:r>
              <a:rPr lang="fr-FR" sz="2000">
                <a:solidFill>
                  <a:srgbClr val="000000"/>
                </a:solidFill>
                <a:latin typeface="Arial"/>
              </a:rPr>
              <a:t>L’élève conserve </a:t>
            </a:r>
            <a:r>
              <a:rPr lang="fr-FR" sz="2000" b="1">
                <a:solidFill>
                  <a:srgbClr val="000000"/>
                </a:solidFill>
                <a:latin typeface="Arial"/>
              </a:rPr>
              <a:t>2 </a:t>
            </a:r>
            <a:r>
              <a:rPr lang="fr-FR" sz="2000">
                <a:solidFill>
                  <a:srgbClr val="000000"/>
                </a:solidFill>
                <a:latin typeface="Arial"/>
              </a:rPr>
              <a:t>enseignements de spécialité en terminale</a:t>
            </a:r>
            <a:endParaRPr/>
          </a:p>
          <a:p>
            <a:pPr algn="ctr">
              <a:lnSpc>
                <a:spcPct val="100000"/>
              </a:lnSpc>
            </a:pPr>
            <a:endParaRPr/>
          </a:p>
          <a:p>
            <a:pPr algn="ctr">
              <a:lnSpc>
                <a:spcPct val="100000"/>
              </a:lnSpc>
            </a:pPr>
            <a:r>
              <a:rPr lang="fr-FR" sz="2000">
                <a:solidFill>
                  <a:srgbClr val="000000"/>
                </a:solidFill>
                <a:latin typeface="Arial"/>
              </a:rPr>
              <a:t>6 h pour chacun, soit un total de 12 h</a:t>
            </a:r>
            <a:endParaRPr/>
          </a:p>
        </p:txBody>
      </p:sp>
      <p:sp>
        <p:nvSpPr>
          <p:cNvPr id="7" name="ZoneTexte 6"/>
          <p:cNvSpPr txBox="1"/>
          <p:nvPr/>
        </p:nvSpPr>
        <p:spPr>
          <a:xfrm>
            <a:off x="0" y="0"/>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3" name="Image 2"/>
          <p:cNvPicPr>
            <a:picLocks noChangeAspect="1"/>
          </p:cNvPicPr>
          <p:nvPr/>
        </p:nvPicPr>
        <p:blipFill>
          <a:blip r:embed="rId2"/>
          <a:stretch>
            <a:fillRect/>
          </a:stretch>
        </p:blipFill>
        <p:spPr>
          <a:xfrm>
            <a:off x="102230" y="5576289"/>
            <a:ext cx="3177019" cy="1137134"/>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CustomShape 1"/>
          <p:cNvSpPr/>
          <p:nvPr/>
        </p:nvSpPr>
        <p:spPr>
          <a:xfrm>
            <a:off x="107640" y="1155659"/>
            <a:ext cx="8710920" cy="393480"/>
          </a:xfrm>
          <a:prstGeom prst="rect">
            <a:avLst/>
          </a:prstGeom>
          <a:noFill/>
          <a:ln w="25560">
            <a:solidFill>
              <a:srgbClr val="F79646"/>
            </a:solidFill>
            <a:round/>
          </a:ln>
        </p:spPr>
        <p:txBody>
          <a:bodyPr lIns="90000" tIns="45000" rIns="90000" bIns="45000"/>
          <a:lstStyle/>
          <a:p>
            <a:pPr algn="ctr">
              <a:lnSpc>
                <a:spcPct val="100000"/>
              </a:lnSpc>
            </a:pPr>
            <a:r>
              <a:rPr lang="fr-FR" sz="2000" dirty="0">
                <a:solidFill>
                  <a:srgbClr val="000000"/>
                </a:solidFill>
                <a:latin typeface="Calibri"/>
              </a:rPr>
              <a:t>Un seul enseignement optionnel possible en première (3 h), parmi :</a:t>
            </a:r>
            <a:endParaRPr dirty="0"/>
          </a:p>
        </p:txBody>
      </p:sp>
      <p:sp>
        <p:nvSpPr>
          <p:cNvPr id="99" name="CustomShape 2"/>
          <p:cNvSpPr/>
          <p:nvPr/>
        </p:nvSpPr>
        <p:spPr>
          <a:xfrm>
            <a:off x="899640" y="2046600"/>
            <a:ext cx="3122280" cy="301680"/>
          </a:xfrm>
          <a:prstGeom prst="rect">
            <a:avLst/>
          </a:prstGeom>
          <a:solidFill>
            <a:srgbClr val="31859C"/>
          </a:solidFill>
          <a:ln>
            <a:noFill/>
          </a:ln>
        </p:spPr>
        <p:txBody>
          <a:bodyPr lIns="90000" tIns="45000" rIns="90000" bIns="45000"/>
          <a:lstStyle/>
          <a:p>
            <a:pPr algn="ctr">
              <a:lnSpc>
                <a:spcPct val="100000"/>
              </a:lnSpc>
            </a:pPr>
            <a:r>
              <a:rPr lang="fr-FR" sz="1400" b="1">
                <a:solidFill>
                  <a:srgbClr val="FFFFFF"/>
                </a:solidFill>
                <a:latin typeface="Arial Black"/>
              </a:rPr>
              <a:t>Langue vivante C</a:t>
            </a:r>
            <a:endParaRPr/>
          </a:p>
        </p:txBody>
      </p:sp>
      <p:sp>
        <p:nvSpPr>
          <p:cNvPr id="100" name="CustomShape 3"/>
          <p:cNvSpPr/>
          <p:nvPr/>
        </p:nvSpPr>
        <p:spPr>
          <a:xfrm>
            <a:off x="5119920" y="2694960"/>
            <a:ext cx="3122280" cy="301680"/>
          </a:xfrm>
          <a:prstGeom prst="rect">
            <a:avLst/>
          </a:prstGeom>
          <a:solidFill>
            <a:srgbClr val="31859C"/>
          </a:solidFill>
          <a:ln>
            <a:noFill/>
          </a:ln>
        </p:spPr>
        <p:txBody>
          <a:bodyPr lIns="90000" tIns="45000" rIns="90000" bIns="45000"/>
          <a:lstStyle/>
          <a:p>
            <a:pPr algn="ctr">
              <a:lnSpc>
                <a:spcPct val="100000"/>
              </a:lnSpc>
            </a:pPr>
            <a:r>
              <a:rPr lang="fr-FR" sz="1400" b="1">
                <a:solidFill>
                  <a:srgbClr val="FFFFFF"/>
                </a:solidFill>
                <a:latin typeface="Arial Black"/>
              </a:rPr>
              <a:t>Arts</a:t>
            </a:r>
            <a:endParaRPr/>
          </a:p>
        </p:txBody>
      </p:sp>
      <p:sp>
        <p:nvSpPr>
          <p:cNvPr id="101" name="CustomShape 4"/>
          <p:cNvSpPr/>
          <p:nvPr/>
        </p:nvSpPr>
        <p:spPr>
          <a:xfrm>
            <a:off x="899640" y="2479320"/>
            <a:ext cx="3122280" cy="361994"/>
          </a:xfrm>
          <a:prstGeom prst="rect">
            <a:avLst/>
          </a:prstGeom>
          <a:solidFill>
            <a:srgbClr val="31859C"/>
          </a:solidFill>
          <a:ln>
            <a:noFill/>
          </a:ln>
        </p:spPr>
        <p:txBody>
          <a:bodyPr lIns="90000" tIns="45000" rIns="90000" bIns="45000"/>
          <a:lstStyle/>
          <a:p>
            <a:pPr algn="ctr">
              <a:lnSpc>
                <a:spcPct val="100000"/>
              </a:lnSpc>
            </a:pPr>
            <a:r>
              <a:rPr lang="fr-FR" sz="1400" b="1" dirty="0" smtClean="0">
                <a:solidFill>
                  <a:srgbClr val="FFFFFF"/>
                </a:solidFill>
                <a:latin typeface="Arial Black"/>
              </a:rPr>
              <a:t>Théâtre</a:t>
            </a:r>
            <a:endParaRPr dirty="0"/>
          </a:p>
        </p:txBody>
      </p:sp>
      <p:sp>
        <p:nvSpPr>
          <p:cNvPr id="102" name="CustomShape 5"/>
          <p:cNvSpPr/>
          <p:nvPr/>
        </p:nvSpPr>
        <p:spPr>
          <a:xfrm>
            <a:off x="5119920" y="2046600"/>
            <a:ext cx="3122280" cy="514800"/>
          </a:xfrm>
          <a:prstGeom prst="rect">
            <a:avLst/>
          </a:prstGeom>
          <a:solidFill>
            <a:srgbClr val="31859C"/>
          </a:solidFill>
          <a:ln>
            <a:noFill/>
          </a:ln>
        </p:spPr>
        <p:txBody>
          <a:bodyPr lIns="90000" tIns="45000" rIns="90000" bIns="45000"/>
          <a:lstStyle/>
          <a:p>
            <a:pPr algn="ctr">
              <a:lnSpc>
                <a:spcPct val="100000"/>
              </a:lnSpc>
            </a:pPr>
            <a:r>
              <a:rPr lang="fr-FR" sz="1400" b="1">
                <a:solidFill>
                  <a:srgbClr val="FFFFFF"/>
                </a:solidFill>
                <a:latin typeface="Arial Black"/>
              </a:rPr>
              <a:t>Langue et cultures de l’Antiquité*</a:t>
            </a:r>
            <a:endParaRPr/>
          </a:p>
        </p:txBody>
      </p:sp>
      <p:sp>
        <p:nvSpPr>
          <p:cNvPr id="103" name="CustomShape 6"/>
          <p:cNvSpPr/>
          <p:nvPr/>
        </p:nvSpPr>
        <p:spPr>
          <a:xfrm>
            <a:off x="107640" y="3141000"/>
            <a:ext cx="8710920" cy="880200"/>
          </a:xfrm>
          <a:prstGeom prst="rect">
            <a:avLst/>
          </a:prstGeom>
          <a:noFill/>
          <a:ln w="25560">
            <a:solidFill>
              <a:srgbClr val="F79646"/>
            </a:solidFill>
            <a:round/>
          </a:ln>
        </p:spPr>
        <p:txBody>
          <a:bodyPr lIns="90000" tIns="45000" rIns="90000" bIns="45000"/>
          <a:lstStyle/>
          <a:p>
            <a:pPr>
              <a:lnSpc>
                <a:spcPct val="100000"/>
              </a:lnSpc>
            </a:pPr>
            <a:r>
              <a:rPr lang="fr-FR" sz="2000">
                <a:solidFill>
                  <a:srgbClr val="000000"/>
                </a:solidFill>
                <a:latin typeface="Calibri"/>
              </a:rPr>
              <a:t>Deux enseignements optionnels possibles en terminale (3 h chacun)</a:t>
            </a:r>
            <a:endParaRPr/>
          </a:p>
          <a:p>
            <a:pPr>
              <a:lnSpc>
                <a:spcPct val="100000"/>
              </a:lnSpc>
              <a:buFont typeface="StarSymbol"/>
              <a:buChar char="-"/>
            </a:pPr>
            <a:r>
              <a:rPr lang="fr-FR" sz="1600">
                <a:solidFill>
                  <a:srgbClr val="000000"/>
                </a:solidFill>
                <a:latin typeface="Calibri"/>
              </a:rPr>
              <a:t>Poursuite de l’enseignement optionnel choisi en première (le cas échéant)</a:t>
            </a:r>
            <a:endParaRPr/>
          </a:p>
          <a:p>
            <a:pPr>
              <a:lnSpc>
                <a:spcPct val="100000"/>
              </a:lnSpc>
              <a:buFont typeface="StarSymbol"/>
              <a:buChar char="-"/>
            </a:pPr>
            <a:r>
              <a:rPr lang="fr-FR" sz="1600">
                <a:solidFill>
                  <a:srgbClr val="000000"/>
                </a:solidFill>
                <a:latin typeface="Calibri"/>
              </a:rPr>
              <a:t>Choix d’un enseignement optionnel disponible uniquement en classe de terminale parmi :</a:t>
            </a:r>
            <a:endParaRPr/>
          </a:p>
        </p:txBody>
      </p:sp>
      <p:sp>
        <p:nvSpPr>
          <p:cNvPr id="104" name="CustomShape 7"/>
          <p:cNvSpPr/>
          <p:nvPr/>
        </p:nvSpPr>
        <p:spPr>
          <a:xfrm>
            <a:off x="107640" y="4777560"/>
            <a:ext cx="3122280" cy="301680"/>
          </a:xfrm>
          <a:prstGeom prst="rect">
            <a:avLst/>
          </a:prstGeom>
          <a:solidFill>
            <a:srgbClr val="215968"/>
          </a:solidFill>
          <a:ln>
            <a:noFill/>
          </a:ln>
        </p:spPr>
        <p:txBody>
          <a:bodyPr lIns="90000" tIns="45000" rIns="90000" bIns="45000"/>
          <a:lstStyle/>
          <a:p>
            <a:pPr algn="ctr">
              <a:lnSpc>
                <a:spcPct val="100000"/>
              </a:lnSpc>
            </a:pPr>
            <a:r>
              <a:rPr lang="fr-FR" sz="1400">
                <a:solidFill>
                  <a:srgbClr val="FFFFFF"/>
                </a:solidFill>
                <a:latin typeface="Arial Black"/>
              </a:rPr>
              <a:t>Mathématiques expertes</a:t>
            </a:r>
            <a:endParaRPr/>
          </a:p>
        </p:txBody>
      </p:sp>
      <p:sp>
        <p:nvSpPr>
          <p:cNvPr id="105" name="CustomShape 8"/>
          <p:cNvSpPr/>
          <p:nvPr/>
        </p:nvSpPr>
        <p:spPr>
          <a:xfrm>
            <a:off x="107640" y="5209920"/>
            <a:ext cx="3122280" cy="514800"/>
          </a:xfrm>
          <a:prstGeom prst="rect">
            <a:avLst/>
          </a:prstGeom>
          <a:solidFill>
            <a:srgbClr val="215968"/>
          </a:solidFill>
          <a:ln>
            <a:noFill/>
          </a:ln>
        </p:spPr>
        <p:txBody>
          <a:bodyPr lIns="90000" tIns="45000" rIns="90000" bIns="45000"/>
          <a:lstStyle/>
          <a:p>
            <a:pPr algn="ctr">
              <a:lnSpc>
                <a:spcPct val="100000"/>
              </a:lnSpc>
            </a:pPr>
            <a:r>
              <a:rPr lang="fr-FR" sz="1400" b="1">
                <a:solidFill>
                  <a:srgbClr val="FFFFFF"/>
                </a:solidFill>
                <a:latin typeface="Arial Black"/>
              </a:rPr>
              <a:t>Mathématiques complémentaires</a:t>
            </a:r>
            <a:endParaRPr/>
          </a:p>
        </p:txBody>
      </p:sp>
      <p:sp>
        <p:nvSpPr>
          <p:cNvPr id="106" name="CustomShape 9"/>
          <p:cNvSpPr/>
          <p:nvPr/>
        </p:nvSpPr>
        <p:spPr>
          <a:xfrm>
            <a:off x="107640" y="4129920"/>
            <a:ext cx="3122280" cy="514800"/>
          </a:xfrm>
          <a:prstGeom prst="rect">
            <a:avLst/>
          </a:prstGeom>
          <a:solidFill>
            <a:srgbClr val="215968"/>
          </a:solidFill>
          <a:ln>
            <a:noFill/>
          </a:ln>
        </p:spPr>
        <p:txBody>
          <a:bodyPr lIns="90000" tIns="45000" rIns="90000" bIns="45000"/>
          <a:lstStyle/>
          <a:p>
            <a:pPr algn="ctr">
              <a:lnSpc>
                <a:spcPct val="100000"/>
              </a:lnSpc>
            </a:pPr>
            <a:r>
              <a:rPr lang="fr-FR" sz="1400" b="1">
                <a:solidFill>
                  <a:srgbClr val="FFFFFF"/>
                </a:solidFill>
                <a:latin typeface="Arial Black"/>
              </a:rPr>
              <a:t>Droit et grands enjeux du monde contemporain</a:t>
            </a:r>
            <a:endParaRPr/>
          </a:p>
        </p:txBody>
      </p:sp>
      <p:sp>
        <p:nvSpPr>
          <p:cNvPr id="107" name="CustomShape 10"/>
          <p:cNvSpPr/>
          <p:nvPr/>
        </p:nvSpPr>
        <p:spPr>
          <a:xfrm>
            <a:off x="3411720" y="4777560"/>
            <a:ext cx="5406480" cy="301680"/>
          </a:xfrm>
          <a:prstGeom prst="rect">
            <a:avLst/>
          </a:prstGeom>
          <a:noFill/>
          <a:ln w="25560">
            <a:solidFill>
              <a:srgbClr val="9BBB59"/>
            </a:solidFill>
            <a:round/>
          </a:ln>
        </p:spPr>
        <p:txBody>
          <a:bodyPr lIns="90000" tIns="45000" rIns="90000" bIns="45000"/>
          <a:lstStyle/>
          <a:p>
            <a:pPr algn="ctr">
              <a:lnSpc>
                <a:spcPct val="100000"/>
              </a:lnSpc>
            </a:pPr>
            <a:r>
              <a:rPr lang="fr-FR" sz="1400">
                <a:solidFill>
                  <a:srgbClr val="000000"/>
                </a:solidFill>
                <a:latin typeface="Calibri"/>
              </a:rPr>
              <a:t>Pour les élèves ayant choisi Mathématiques en discipline de spécialité</a:t>
            </a:r>
            <a:endParaRPr/>
          </a:p>
        </p:txBody>
      </p:sp>
      <p:sp>
        <p:nvSpPr>
          <p:cNvPr id="108" name="CustomShape 11"/>
          <p:cNvSpPr/>
          <p:nvPr/>
        </p:nvSpPr>
        <p:spPr>
          <a:xfrm>
            <a:off x="3411720" y="5317920"/>
            <a:ext cx="5406480" cy="517680"/>
          </a:xfrm>
          <a:prstGeom prst="rect">
            <a:avLst/>
          </a:prstGeom>
          <a:noFill/>
          <a:ln w="25560">
            <a:solidFill>
              <a:srgbClr val="9BBB59"/>
            </a:solidFill>
            <a:round/>
          </a:ln>
        </p:spPr>
        <p:txBody>
          <a:bodyPr lIns="90000" tIns="45000" rIns="90000" bIns="45000"/>
          <a:lstStyle/>
          <a:p>
            <a:pPr algn="ctr">
              <a:lnSpc>
                <a:spcPct val="100000"/>
              </a:lnSpc>
            </a:pPr>
            <a:r>
              <a:rPr lang="fr-FR" sz="1400" dirty="0">
                <a:solidFill>
                  <a:srgbClr val="000000"/>
                </a:solidFill>
                <a:latin typeface="Calibri"/>
              </a:rPr>
              <a:t>Pour les élèves n’ayant pas choisi Mathématiques en discipline de spécialité</a:t>
            </a:r>
            <a:endParaRPr dirty="0"/>
          </a:p>
        </p:txBody>
      </p:sp>
      <p:sp>
        <p:nvSpPr>
          <p:cNvPr id="109" name="CustomShape 12"/>
          <p:cNvSpPr/>
          <p:nvPr/>
        </p:nvSpPr>
        <p:spPr>
          <a:xfrm>
            <a:off x="107640" y="5986080"/>
            <a:ext cx="8710920" cy="316800"/>
          </a:xfrm>
          <a:prstGeom prst="rect">
            <a:avLst/>
          </a:prstGeom>
          <a:noFill/>
          <a:ln w="25560">
            <a:solidFill>
              <a:srgbClr val="C0504D"/>
            </a:solidFill>
            <a:round/>
          </a:ln>
        </p:spPr>
        <p:txBody>
          <a:bodyPr lIns="90000" tIns="45000" rIns="90000" bIns="45000"/>
          <a:lstStyle/>
          <a:p>
            <a:pPr>
              <a:lnSpc>
                <a:spcPct val="100000"/>
              </a:lnSpc>
            </a:pPr>
            <a:r>
              <a:rPr lang="fr-FR" sz="1500">
                <a:solidFill>
                  <a:srgbClr val="000000"/>
                </a:solidFill>
                <a:latin typeface="Calibri"/>
              </a:rPr>
              <a:t>Les enseignements optionnels de terminale sont à choisir en fonction du projet de poursuite d’études</a:t>
            </a:r>
            <a:endParaRPr/>
          </a:p>
        </p:txBody>
      </p:sp>
      <p:sp>
        <p:nvSpPr>
          <p:cNvPr id="110" name="CustomShape 13"/>
          <p:cNvSpPr/>
          <p:nvPr/>
        </p:nvSpPr>
        <p:spPr>
          <a:xfrm>
            <a:off x="107640" y="6525360"/>
            <a:ext cx="8710920" cy="271080"/>
          </a:xfrm>
          <a:prstGeom prst="rect">
            <a:avLst/>
          </a:prstGeom>
          <a:noFill/>
          <a:ln>
            <a:noFill/>
          </a:ln>
        </p:spPr>
        <p:txBody>
          <a:bodyPr lIns="90000" tIns="45000" rIns="90000" bIns="45000"/>
          <a:lstStyle/>
          <a:p>
            <a:pPr>
              <a:lnSpc>
                <a:spcPct val="100000"/>
              </a:lnSpc>
            </a:pPr>
            <a:r>
              <a:rPr lang="fr-FR" sz="1200">
                <a:solidFill>
                  <a:srgbClr val="000000"/>
                </a:solidFill>
                <a:latin typeface="Calibri"/>
              </a:rPr>
              <a:t>* Les enseignements optionnels de LCA latin et grec peuvent être choisis en plus de l’enseignement optionnel suivi par ailleurs </a:t>
            </a:r>
            <a:endParaRPr/>
          </a:p>
        </p:txBody>
      </p:sp>
      <p:sp>
        <p:nvSpPr>
          <p:cNvPr id="111" name="CustomShape 14"/>
          <p:cNvSpPr/>
          <p:nvPr/>
        </p:nvSpPr>
        <p:spPr>
          <a:xfrm>
            <a:off x="2324880" y="514440"/>
            <a:ext cx="5236200" cy="419760"/>
          </a:xfrm>
          <a:prstGeom prst="rect">
            <a:avLst/>
          </a:prstGeom>
          <a:solidFill>
            <a:srgbClr val="FF9933"/>
          </a:solidFill>
          <a:ln>
            <a:noFill/>
          </a:ln>
        </p:spPr>
        <p:txBody>
          <a:bodyPr lIns="90000" tIns="45000" rIns="90000" bIns="45000"/>
          <a:lstStyle/>
          <a:p>
            <a:pPr algn="ctr">
              <a:lnSpc>
                <a:spcPct val="100000"/>
              </a:lnSpc>
            </a:pPr>
            <a:r>
              <a:rPr lang="fr-FR" sz="2800" b="1" dirty="0" smtClean="0">
                <a:solidFill>
                  <a:srgbClr val="FFFFFF"/>
                </a:solidFill>
                <a:latin typeface="Arial Black"/>
              </a:rPr>
              <a:t>Baccalauréat général</a:t>
            </a:r>
            <a:endParaRPr dirty="0"/>
          </a:p>
        </p:txBody>
      </p:sp>
      <p:sp>
        <p:nvSpPr>
          <p:cNvPr id="17" name="ZoneTexte 16"/>
          <p:cNvSpPr txBox="1"/>
          <p:nvPr/>
        </p:nvSpPr>
        <p:spPr>
          <a:xfrm>
            <a:off x="0" y="26501"/>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spTree>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1" presetClass="entr" fill="hold" nodeType="withEffect">
                                  <p:stCondLst>
                                    <p:cond delay="0"/>
                                  </p:stCondLst>
                                  <p:childTnLst>
                                    <p:set>
                                      <p:cBhvr>
                                        <p:cTn id="6" dur="1" fill="hold">
                                          <p:stCondLst>
                                            <p:cond delay="0"/>
                                          </p:stCondLst>
                                        </p:cTn>
                                        <p:tgtEl>
                                          <p:spTgt spid="98"/>
                                        </p:tgtEl>
                                        <p:attrNameLst>
                                          <p:attrName>style.visibility</p:attrName>
                                        </p:attrNameLst>
                                      </p:cBhvr>
                                      <p:to>
                                        <p:strVal val="visible"/>
                                      </p:to>
                                    </p:set>
                                  </p:childTnLst>
                                </p:cTn>
                              </p:par>
                              <p:par>
                                <p:cTn id="7" presetID="31" presetClass="entr" fill="hold" nodeType="withEffect">
                                  <p:stCondLst>
                                    <p:cond delay="0"/>
                                  </p:stCondLst>
                                  <p:childTnLst>
                                    <p:set>
                                      <p:cBhvr>
                                        <p:cTn id="8" dur="1" fill="hold">
                                          <p:stCondLst>
                                            <p:cond delay="0"/>
                                          </p:stCondLst>
                                        </p:cTn>
                                        <p:tgtEl>
                                          <p:spTgt spid="99"/>
                                        </p:tgtEl>
                                        <p:attrNameLst>
                                          <p:attrName>style.visibility</p:attrName>
                                        </p:attrNameLst>
                                      </p:cBhvr>
                                      <p:to>
                                        <p:strVal val="visible"/>
                                      </p:to>
                                    </p:set>
                                    <p:anim calcmode="lin" valueType="str">
                                      <p:cBhvr additive="repl">
                                        <p:cTn id="9" dur="1000" fill="hold"/>
                                        <p:tgtEl>
                                          <p:spTgt spid="99"/>
                                        </p:tgtEl>
                                      </p:cBhvr>
                                      <p:tavLst>
                                        <p:tav tm="100000">
                                          <p:val>
                                            <p:strVal val="width"/>
                                          </p:val>
                                        </p:tav>
                                      </p:tavLst>
                                    </p:anim>
                                    <p:anim calcmode="lin" valueType="str">
                                      <p:cBhvr additive="repl">
                                        <p:cTn id="10" dur="1000" fill="hold"/>
                                        <p:tgtEl>
                                          <p:spTgt spid="99"/>
                                        </p:tgtEl>
                                      </p:cBhvr>
                                      <p:tavLst>
                                        <p:tav tm="100000">
                                          <p:val>
                                            <p:strVal val="height"/>
                                          </p:val>
                                        </p:tav>
                                      </p:tavLst>
                                    </p:anim>
                                    <p:anim calcmode="lin" valueType="str">
                                      <p:cBhvr additive="repl">
                                        <p:cTn id="11" dur="1000" fill="hold"/>
                                        <p:tgtEl>
                                          <p:spTgt spid="99"/>
                                        </p:tgtEl>
                                      </p:cBhvr>
                                      <p:tavLst>
                                        <p:tav tm="0">
                                          <p:val>
                                            <p:strVal val="90"/>
                                          </p:val>
                                        </p:tav>
                                        <p:tav tm="100000">
                                          <p:val>
                                            <p:strVal val="0"/>
                                          </p:val>
                                        </p:tav>
                                      </p:tavLst>
                                    </p:anim>
                                    <p:animEffect transition="in" filter="fade">
                                      <p:cBhvr additive="repl">
                                        <p:cTn id="12" dur="1000"/>
                                        <p:tgtEl>
                                          <p:spTgt spid="99"/>
                                        </p:tgtEl>
                                      </p:cBhvr>
                                    </p:animEffect>
                                  </p:childTnLst>
                                </p:cTn>
                              </p:par>
                              <p:par>
                                <p:cTn id="13" presetID="31" presetClass="entr" fill="hold" nodeType="withEffect">
                                  <p:stCondLst>
                                    <p:cond delay="0"/>
                                  </p:stCondLst>
                                  <p:childTnLst>
                                    <p:set>
                                      <p:cBhvr>
                                        <p:cTn id="14" dur="1" fill="hold">
                                          <p:stCondLst>
                                            <p:cond delay="0"/>
                                          </p:stCondLst>
                                        </p:cTn>
                                        <p:tgtEl>
                                          <p:spTgt spid="100"/>
                                        </p:tgtEl>
                                        <p:attrNameLst>
                                          <p:attrName>style.visibility</p:attrName>
                                        </p:attrNameLst>
                                      </p:cBhvr>
                                      <p:to>
                                        <p:strVal val="visible"/>
                                      </p:to>
                                    </p:set>
                                    <p:anim calcmode="lin" valueType="str">
                                      <p:cBhvr additive="repl">
                                        <p:cTn id="15" dur="1000" fill="hold"/>
                                        <p:tgtEl>
                                          <p:spTgt spid="100"/>
                                        </p:tgtEl>
                                      </p:cBhvr>
                                      <p:tavLst>
                                        <p:tav tm="100000">
                                          <p:val>
                                            <p:strVal val="width"/>
                                          </p:val>
                                        </p:tav>
                                      </p:tavLst>
                                    </p:anim>
                                    <p:anim calcmode="lin" valueType="str">
                                      <p:cBhvr additive="repl">
                                        <p:cTn id="16" dur="1000" fill="hold"/>
                                        <p:tgtEl>
                                          <p:spTgt spid="100"/>
                                        </p:tgtEl>
                                      </p:cBhvr>
                                      <p:tavLst>
                                        <p:tav tm="100000">
                                          <p:val>
                                            <p:strVal val="height"/>
                                          </p:val>
                                        </p:tav>
                                      </p:tavLst>
                                    </p:anim>
                                    <p:anim calcmode="lin" valueType="str">
                                      <p:cBhvr additive="repl">
                                        <p:cTn id="17" dur="1000" fill="hold"/>
                                        <p:tgtEl>
                                          <p:spTgt spid="100"/>
                                        </p:tgtEl>
                                      </p:cBhvr>
                                      <p:tavLst>
                                        <p:tav tm="0">
                                          <p:val>
                                            <p:strVal val="90"/>
                                          </p:val>
                                        </p:tav>
                                        <p:tav tm="100000">
                                          <p:val>
                                            <p:strVal val="0"/>
                                          </p:val>
                                        </p:tav>
                                      </p:tavLst>
                                    </p:anim>
                                    <p:animEffect transition="in" filter="fade">
                                      <p:cBhvr additive="repl">
                                        <p:cTn id="18" dur="1000"/>
                                        <p:tgtEl>
                                          <p:spTgt spid="100"/>
                                        </p:tgtEl>
                                      </p:cBhvr>
                                    </p:animEffect>
                                  </p:childTnLst>
                                </p:cTn>
                              </p:par>
                              <p:par>
                                <p:cTn id="19" presetID="31" presetClass="entr"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str">
                                      <p:cBhvr additive="repl">
                                        <p:cTn id="21" dur="1000" fill="hold"/>
                                        <p:tgtEl>
                                          <p:spTgt spid="101"/>
                                        </p:tgtEl>
                                      </p:cBhvr>
                                      <p:tavLst>
                                        <p:tav tm="100000">
                                          <p:val>
                                            <p:strVal val="width"/>
                                          </p:val>
                                        </p:tav>
                                      </p:tavLst>
                                    </p:anim>
                                    <p:anim calcmode="lin" valueType="str">
                                      <p:cBhvr additive="repl">
                                        <p:cTn id="22" dur="1000" fill="hold"/>
                                        <p:tgtEl>
                                          <p:spTgt spid="101"/>
                                        </p:tgtEl>
                                      </p:cBhvr>
                                      <p:tavLst>
                                        <p:tav tm="100000">
                                          <p:val>
                                            <p:strVal val="height"/>
                                          </p:val>
                                        </p:tav>
                                      </p:tavLst>
                                    </p:anim>
                                    <p:anim calcmode="lin" valueType="str">
                                      <p:cBhvr additive="repl">
                                        <p:cTn id="23" dur="1000" fill="hold"/>
                                        <p:tgtEl>
                                          <p:spTgt spid="101"/>
                                        </p:tgtEl>
                                      </p:cBhvr>
                                      <p:tavLst>
                                        <p:tav tm="0">
                                          <p:val>
                                            <p:strVal val="90"/>
                                          </p:val>
                                        </p:tav>
                                        <p:tav tm="100000">
                                          <p:val>
                                            <p:strVal val="0"/>
                                          </p:val>
                                        </p:tav>
                                      </p:tavLst>
                                    </p:anim>
                                    <p:animEffect transition="in" filter="fade">
                                      <p:cBhvr additive="repl">
                                        <p:cTn id="24" dur="1000"/>
                                        <p:tgtEl>
                                          <p:spTgt spid="101"/>
                                        </p:tgtEl>
                                      </p:cBhvr>
                                    </p:animEffect>
                                  </p:childTnLst>
                                </p:cTn>
                              </p:par>
                              <p:par>
                                <p:cTn id="25" presetID="31" presetClass="entr"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anim calcmode="lin" valueType="str">
                                      <p:cBhvr additive="repl">
                                        <p:cTn id="27" dur="1000" fill="hold"/>
                                        <p:tgtEl>
                                          <p:spTgt spid="102"/>
                                        </p:tgtEl>
                                      </p:cBhvr>
                                      <p:tavLst>
                                        <p:tav tm="100000">
                                          <p:val>
                                            <p:strVal val="width"/>
                                          </p:val>
                                        </p:tav>
                                      </p:tavLst>
                                    </p:anim>
                                    <p:anim calcmode="lin" valueType="str">
                                      <p:cBhvr additive="repl">
                                        <p:cTn id="28" dur="1000" fill="hold"/>
                                        <p:tgtEl>
                                          <p:spTgt spid="102"/>
                                        </p:tgtEl>
                                      </p:cBhvr>
                                      <p:tavLst>
                                        <p:tav tm="100000">
                                          <p:val>
                                            <p:strVal val="height"/>
                                          </p:val>
                                        </p:tav>
                                      </p:tavLst>
                                    </p:anim>
                                    <p:anim calcmode="lin" valueType="str">
                                      <p:cBhvr additive="repl">
                                        <p:cTn id="29" dur="1000" fill="hold"/>
                                        <p:tgtEl>
                                          <p:spTgt spid="102"/>
                                        </p:tgtEl>
                                      </p:cBhvr>
                                      <p:tavLst>
                                        <p:tav tm="0">
                                          <p:val>
                                            <p:strVal val="90"/>
                                          </p:val>
                                        </p:tav>
                                        <p:tav tm="100000">
                                          <p:val>
                                            <p:strVal val="0"/>
                                          </p:val>
                                        </p:tav>
                                      </p:tavLst>
                                    </p:anim>
                                    <p:animEffect transition="in" filter="fade">
                                      <p:cBhvr additive="repl">
                                        <p:cTn id="30" dur="1000"/>
                                        <p:tgtEl>
                                          <p:spTgt spid="102"/>
                                        </p:tgtEl>
                                      </p:cBhvr>
                                    </p:animEffect>
                                  </p:childTnLst>
                                </p:cTn>
                              </p:par>
                              <p:par>
                                <p:cTn id="31" presetID="1" presetClass="entr" fill="hold" nodeType="withEffect">
                                  <p:stCondLst>
                                    <p:cond delay="0"/>
                                  </p:stCondLst>
                                  <p:childTnLst>
                                    <p:set>
                                      <p:cBhvr>
                                        <p:cTn id="32" dur="1" fill="hold">
                                          <p:stCondLst>
                                            <p:cond delay="0"/>
                                          </p:stCondLst>
                                        </p:cTn>
                                        <p:tgtEl>
                                          <p:spTgt spid="103"/>
                                        </p:tgtEl>
                                        <p:attrNameLst>
                                          <p:attrName>style.visibility</p:attrName>
                                        </p:attrNameLst>
                                      </p:cBhvr>
                                      <p:to>
                                        <p:strVal val="visible"/>
                                      </p:to>
                                    </p:set>
                                  </p:childTnLst>
                                </p:cTn>
                              </p:par>
                              <p:par>
                                <p:cTn id="33" presetID="31" presetClass="entr" fill="hold" nodeType="withEffect">
                                  <p:stCondLst>
                                    <p:cond delay="0"/>
                                  </p:stCondLst>
                                  <p:childTnLst>
                                    <p:set>
                                      <p:cBhvr>
                                        <p:cTn id="34" dur="1" fill="hold">
                                          <p:stCondLst>
                                            <p:cond delay="0"/>
                                          </p:stCondLst>
                                        </p:cTn>
                                        <p:tgtEl>
                                          <p:spTgt spid="106"/>
                                        </p:tgtEl>
                                        <p:attrNameLst>
                                          <p:attrName>style.visibility</p:attrName>
                                        </p:attrNameLst>
                                      </p:cBhvr>
                                      <p:to>
                                        <p:strVal val="visible"/>
                                      </p:to>
                                    </p:set>
                                    <p:anim calcmode="lin" valueType="str">
                                      <p:cBhvr additive="repl">
                                        <p:cTn id="35" dur="1000" fill="hold"/>
                                        <p:tgtEl>
                                          <p:spTgt spid="106"/>
                                        </p:tgtEl>
                                      </p:cBhvr>
                                      <p:tavLst>
                                        <p:tav tm="100000">
                                          <p:val>
                                            <p:strVal val="width"/>
                                          </p:val>
                                        </p:tav>
                                      </p:tavLst>
                                    </p:anim>
                                    <p:anim calcmode="lin" valueType="str">
                                      <p:cBhvr additive="repl">
                                        <p:cTn id="36" dur="1000" fill="hold"/>
                                        <p:tgtEl>
                                          <p:spTgt spid="106"/>
                                        </p:tgtEl>
                                      </p:cBhvr>
                                      <p:tavLst>
                                        <p:tav tm="100000">
                                          <p:val>
                                            <p:strVal val="height"/>
                                          </p:val>
                                        </p:tav>
                                      </p:tavLst>
                                    </p:anim>
                                    <p:anim calcmode="lin" valueType="str">
                                      <p:cBhvr additive="repl">
                                        <p:cTn id="37" dur="1000" fill="hold"/>
                                        <p:tgtEl>
                                          <p:spTgt spid="106"/>
                                        </p:tgtEl>
                                      </p:cBhvr>
                                      <p:tavLst>
                                        <p:tav tm="0">
                                          <p:val>
                                            <p:strVal val="90"/>
                                          </p:val>
                                        </p:tav>
                                        <p:tav tm="100000">
                                          <p:val>
                                            <p:strVal val="0"/>
                                          </p:val>
                                        </p:tav>
                                      </p:tavLst>
                                    </p:anim>
                                    <p:animEffect transition="in" filter="fade">
                                      <p:cBhvr additive="repl">
                                        <p:cTn id="38" dur="1000"/>
                                        <p:tgtEl>
                                          <p:spTgt spid="106"/>
                                        </p:tgtEl>
                                      </p:cBhvr>
                                    </p:animEffect>
                                  </p:childTnLst>
                                </p:cTn>
                              </p:par>
                              <p:par>
                                <p:cTn id="39" presetID="31" presetClass="entr" fill="hold"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str">
                                      <p:cBhvr additive="repl">
                                        <p:cTn id="41" dur="1000" fill="hold"/>
                                        <p:tgtEl>
                                          <p:spTgt spid="104"/>
                                        </p:tgtEl>
                                      </p:cBhvr>
                                      <p:tavLst>
                                        <p:tav tm="100000">
                                          <p:val>
                                            <p:strVal val="width"/>
                                          </p:val>
                                        </p:tav>
                                      </p:tavLst>
                                    </p:anim>
                                    <p:anim calcmode="lin" valueType="str">
                                      <p:cBhvr additive="repl">
                                        <p:cTn id="42" dur="1000" fill="hold"/>
                                        <p:tgtEl>
                                          <p:spTgt spid="104"/>
                                        </p:tgtEl>
                                      </p:cBhvr>
                                      <p:tavLst>
                                        <p:tav tm="100000">
                                          <p:val>
                                            <p:strVal val="height"/>
                                          </p:val>
                                        </p:tav>
                                      </p:tavLst>
                                    </p:anim>
                                    <p:anim calcmode="lin" valueType="str">
                                      <p:cBhvr additive="repl">
                                        <p:cTn id="43" dur="1000" fill="hold"/>
                                        <p:tgtEl>
                                          <p:spTgt spid="104"/>
                                        </p:tgtEl>
                                      </p:cBhvr>
                                      <p:tavLst>
                                        <p:tav tm="0">
                                          <p:val>
                                            <p:strVal val="90"/>
                                          </p:val>
                                        </p:tav>
                                        <p:tav tm="100000">
                                          <p:val>
                                            <p:strVal val="0"/>
                                          </p:val>
                                        </p:tav>
                                      </p:tavLst>
                                    </p:anim>
                                    <p:animEffect transition="in" filter="fade">
                                      <p:cBhvr additive="repl">
                                        <p:cTn id="44" dur="1000"/>
                                        <p:tgtEl>
                                          <p:spTgt spid="104"/>
                                        </p:tgtEl>
                                      </p:cBhvr>
                                    </p:animEffect>
                                  </p:childTnLst>
                                </p:cTn>
                              </p:par>
                              <p:par>
                                <p:cTn id="45" presetID="1" presetClass="entr" fill="hold" nodeType="withEffect">
                                  <p:stCondLst>
                                    <p:cond delay="0"/>
                                  </p:stCondLst>
                                  <p:childTnLst>
                                    <p:set>
                                      <p:cBhvr>
                                        <p:cTn id="46" dur="1" fill="hold">
                                          <p:stCondLst>
                                            <p:cond delay="0"/>
                                          </p:stCondLst>
                                        </p:cTn>
                                        <p:tgtEl>
                                          <p:spTgt spid="107"/>
                                        </p:tgtEl>
                                        <p:attrNameLst>
                                          <p:attrName>style.visibility</p:attrName>
                                        </p:attrNameLst>
                                      </p:cBhvr>
                                      <p:to>
                                        <p:strVal val="visible"/>
                                      </p:to>
                                    </p:set>
                                  </p:childTnLst>
                                </p:cTn>
                              </p:par>
                              <p:par>
                                <p:cTn id="47" presetID="31" presetClass="entr" fill="hold" nodeType="withEffect">
                                  <p:stCondLst>
                                    <p:cond delay="0"/>
                                  </p:stCondLst>
                                  <p:childTnLst>
                                    <p:set>
                                      <p:cBhvr>
                                        <p:cTn id="48" dur="1" fill="hold">
                                          <p:stCondLst>
                                            <p:cond delay="0"/>
                                          </p:stCondLst>
                                        </p:cTn>
                                        <p:tgtEl>
                                          <p:spTgt spid="105"/>
                                        </p:tgtEl>
                                        <p:attrNameLst>
                                          <p:attrName>style.visibility</p:attrName>
                                        </p:attrNameLst>
                                      </p:cBhvr>
                                      <p:to>
                                        <p:strVal val="visible"/>
                                      </p:to>
                                    </p:set>
                                    <p:anim calcmode="lin" valueType="str">
                                      <p:cBhvr additive="repl">
                                        <p:cTn id="49" dur="1000" fill="hold"/>
                                        <p:tgtEl>
                                          <p:spTgt spid="105"/>
                                        </p:tgtEl>
                                      </p:cBhvr>
                                      <p:tavLst>
                                        <p:tav tm="100000">
                                          <p:val>
                                            <p:strVal val="width"/>
                                          </p:val>
                                        </p:tav>
                                      </p:tavLst>
                                    </p:anim>
                                    <p:anim calcmode="lin" valueType="str">
                                      <p:cBhvr additive="repl">
                                        <p:cTn id="50" dur="1000" fill="hold"/>
                                        <p:tgtEl>
                                          <p:spTgt spid="105"/>
                                        </p:tgtEl>
                                      </p:cBhvr>
                                      <p:tavLst>
                                        <p:tav tm="100000">
                                          <p:val>
                                            <p:strVal val="height"/>
                                          </p:val>
                                        </p:tav>
                                      </p:tavLst>
                                    </p:anim>
                                    <p:anim calcmode="lin" valueType="str">
                                      <p:cBhvr additive="repl">
                                        <p:cTn id="51" dur="1000" fill="hold"/>
                                        <p:tgtEl>
                                          <p:spTgt spid="105"/>
                                        </p:tgtEl>
                                      </p:cBhvr>
                                      <p:tavLst>
                                        <p:tav tm="0">
                                          <p:val>
                                            <p:strVal val="90"/>
                                          </p:val>
                                        </p:tav>
                                        <p:tav tm="100000">
                                          <p:val>
                                            <p:strVal val="0"/>
                                          </p:val>
                                        </p:tav>
                                      </p:tavLst>
                                    </p:anim>
                                    <p:animEffect transition="in" filter="fade">
                                      <p:cBhvr additive="repl">
                                        <p:cTn id="52" dur="1000"/>
                                        <p:tgtEl>
                                          <p:spTgt spid="105"/>
                                        </p:tgtEl>
                                      </p:cBhvr>
                                    </p:animEffect>
                                  </p:childTnLst>
                                </p:cTn>
                              </p:par>
                              <p:par>
                                <p:cTn id="53" presetID="1" presetClass="entr"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childTnLst>
                                </p:cTn>
                              </p:par>
                              <p:par>
                                <p:cTn id="55" presetID="1" presetClass="entr" fill="hold" nodeType="withEffect">
                                  <p:stCondLst>
                                    <p:cond delay="0"/>
                                  </p:stCondLst>
                                  <p:childTnLst>
                                    <p:set>
                                      <p:cBhvr>
                                        <p:cTn id="56" dur="1" fill="hold">
                                          <p:stCondLst>
                                            <p:cond delay="0"/>
                                          </p:stCondLst>
                                        </p:cTn>
                                        <p:tgtEl>
                                          <p:spTgt spid="109"/>
                                        </p:tgtEl>
                                        <p:attrNameLst>
                                          <p:attrName>style.visibility</p:attrName>
                                        </p:attrNameLst>
                                      </p:cBhvr>
                                      <p:to>
                                        <p:strVal val="visible"/>
                                      </p:to>
                                    </p:set>
                                  </p:childTnLst>
                                </p:cTn>
                              </p:par>
                              <p:par>
                                <p:cTn id="57" presetID="1" presetClass="entr" fill="hold" nodeType="withEffect">
                                  <p:stCondLst>
                                    <p:cond delay="0"/>
                                  </p:stCondLst>
                                  <p:childTnLst>
                                    <p:set>
                                      <p:cBhvr>
                                        <p:cTn id="58"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1793</Words>
  <Application>Microsoft Office PowerPoint</Application>
  <PresentationFormat>Affichage à l'écran (4:3)</PresentationFormat>
  <Paragraphs>476</Paragraphs>
  <Slides>38</Slides>
  <Notes>12</Notes>
  <HiddenSlides>0</HiddenSlides>
  <MMClips>0</MMClips>
  <ScaleCrop>false</ScaleCrop>
  <HeadingPairs>
    <vt:vector size="6" baseType="variant">
      <vt:variant>
        <vt:lpstr>Polices utilisées</vt:lpstr>
      </vt:variant>
      <vt:variant>
        <vt:i4>21</vt:i4>
      </vt:variant>
      <vt:variant>
        <vt:lpstr>Thème</vt:lpstr>
      </vt:variant>
      <vt:variant>
        <vt:i4>1</vt:i4>
      </vt:variant>
      <vt:variant>
        <vt:lpstr>Titres des diapositives</vt:lpstr>
      </vt:variant>
      <vt:variant>
        <vt:i4>38</vt:i4>
      </vt:variant>
    </vt:vector>
  </HeadingPairs>
  <TitlesOfParts>
    <vt:vector size="60" baseType="lpstr">
      <vt:lpstr>Microsoft YaHei</vt:lpstr>
      <vt:lpstr>MS PGothic</vt:lpstr>
      <vt:lpstr>Arial</vt:lpstr>
      <vt:lpstr>Arial Black</vt:lpstr>
      <vt:lpstr>Arial Narrow</vt:lpstr>
      <vt:lpstr>Arial Rounded MT Bold</vt:lpstr>
      <vt:lpstr>Arial Unicode MS</vt:lpstr>
      <vt:lpstr>Calibri</vt:lpstr>
      <vt:lpstr>Century Gothic</vt:lpstr>
      <vt:lpstr>Comic Sans MS</vt:lpstr>
      <vt:lpstr>DejaVu Sans</vt:lpstr>
      <vt:lpstr>Lucida Sans Unicode</vt:lpstr>
      <vt:lpstr>Roboto</vt:lpstr>
      <vt:lpstr>Rockwell Extra Bold</vt:lpstr>
      <vt:lpstr>Segoe UI</vt:lpstr>
      <vt:lpstr>StarSymbol</vt:lpstr>
      <vt:lpstr>Tahoma</vt:lpstr>
      <vt:lpstr>Times New Roman</vt:lpstr>
      <vt:lpstr>Verdana</vt:lpstr>
      <vt:lpstr>Wingdings</vt:lpstr>
      <vt:lpstr>Wingdings 2</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Vous suivrez des enseignements communs, quelle que soit la série sélectionnée  :  Français (en première) 3h et Philosophie (en terminale) 2h   Histoire Géographie 1h30  Enseignement moral et civique 18h/an  Mathématiques 3h  Langues vivantes A et B 4h  Education physique et sportive 2h </vt:lpstr>
      <vt:lpstr>Les enseignements de spécialité  En fonction de la série que vous choisirez,  des enseignements de spécialité vous seront proposés à raison de:   3 spécialités en 1re  et de 2 en terminale.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cio</dc:creator>
  <cp:lastModifiedBy>frederique.leroux.a</cp:lastModifiedBy>
  <cp:revision>49</cp:revision>
  <dcterms:modified xsi:type="dcterms:W3CDTF">2025-04-01T15:01:13Z</dcterms:modified>
</cp:coreProperties>
</file>